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2"/>
  </p:notesMasterIdLst>
  <p:sldIdLst>
    <p:sldId id="256" r:id="rId2"/>
    <p:sldId id="258" r:id="rId3"/>
    <p:sldId id="262" r:id="rId4"/>
    <p:sldId id="271" r:id="rId5"/>
    <p:sldId id="269" r:id="rId6"/>
    <p:sldId id="261" r:id="rId7"/>
    <p:sldId id="266" r:id="rId8"/>
    <p:sldId id="264" r:id="rId9"/>
    <p:sldId id="267" r:id="rId10"/>
    <p:sldId id="265" r:id="rId11"/>
  </p:sldIdLst>
  <p:sldSz cx="6858000" cy="9906000" type="A4"/>
  <p:notesSz cx="6858000" cy="9144000"/>
  <p:embeddedFontLst>
    <p:embeddedFont>
      <p:font typeface="HSDuggobi" panose="00000503030000020004" pitchFamily="2" charset="-127"/>
      <p:bold r:id="rId13"/>
    </p:embeddedFont>
    <p:embeddedFont>
      <p:font typeface="Stapel Text Bold" panose="020B0704020202020204" pitchFamily="34" charset="0"/>
      <p:bold r:id="rId14"/>
    </p:embeddedFont>
    <p:embeddedFont>
      <p:font typeface="Stapel Text Bold Italic" panose="020B0704020202090204" pitchFamily="34" charset="0"/>
      <p:boldItalic r:id="rId15"/>
    </p:embeddedFont>
    <p:embeddedFont>
      <p:font typeface="Stapel Text Light" panose="020B0404020202020204" pitchFamily="34" charset="0"/>
      <p:regular r:id="rId16"/>
    </p:embeddedFont>
    <p:embeddedFont>
      <p:font typeface="Stapel Text Medium Italic" panose="020B0604020202090204" pitchFamily="34" charset="0"/>
      <p:italic r:id="rId17"/>
    </p:embeddedFont>
    <p:embeddedFont>
      <p:font typeface="나눔손글씨 펜" panose="03040600000000000000" pitchFamily="66" charset="-127"/>
      <p:regular r:id="rId18"/>
    </p:embeddedFont>
    <p:embeddedFont>
      <p:font typeface="나눔스퀘어 네오 Bold" panose="00000800000000000000" pitchFamily="2" charset="-127"/>
      <p:bold r:id="rId19"/>
    </p:embeddedFont>
    <p:embeddedFont>
      <p:font typeface="나눔스퀘어 네오 Heavy" panose="00000A00000000000000" pitchFamily="2" charset="-127"/>
      <p:bold r:id="rId20"/>
    </p:embeddedFont>
    <p:embeddedFont>
      <p:font typeface="나눔스퀘어 네오 Light" panose="00000400000000000000" pitchFamily="2" charset="-127"/>
      <p:regular r:id="rId21"/>
    </p:embeddedFont>
    <p:embeddedFont>
      <p:font typeface="나눔스퀘어 네오 Regular" panose="00000500000000000000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AFE7"/>
    <a:srgbClr val="20A1F1"/>
    <a:srgbClr val="FFFFFF"/>
    <a:srgbClr val="5959FD"/>
    <a:srgbClr val="2F2FFD"/>
    <a:srgbClr val="5F8299"/>
    <a:srgbClr val="0F2434"/>
    <a:srgbClr val="C82121"/>
    <a:srgbClr val="008CDA"/>
    <a:srgbClr val="FFEF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3" autoAdjust="0"/>
    <p:restoredTop sz="93576" autoAdjust="0"/>
  </p:normalViewPr>
  <p:slideViewPr>
    <p:cSldViewPr snapToGrid="0">
      <p:cViewPr>
        <p:scale>
          <a:sx n="66" d="100"/>
          <a:sy n="66" d="100"/>
        </p:scale>
        <p:origin x="381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4EE29D-44E0-4CA2-91E6-8A6F04150AC1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1143000"/>
            <a:ext cx="2133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BCD5A-E47B-400A-B5B8-23B7FDF78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3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CD5A-E47B-400A-B5B8-23B7FDF787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736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CD5A-E47B-400A-B5B8-23B7FDF787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63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CD5A-E47B-400A-B5B8-23B7FDF787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7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CD5A-E47B-400A-B5B8-23B7FDF787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86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59B7F-8144-D180-382F-CA9806F09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B4916-2487-773A-1C2C-A1293AE94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5D2B52-0608-CF80-5BA3-F651A6D91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053881-24D1-CE64-10B6-93C3210CC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CD5A-E47B-400A-B5B8-23B7FDF787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355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4D7C7-09B1-F79F-A4E8-F038E0C9E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E9AB54-837C-703A-BDD0-A3CCCF39E7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16714E-A681-091A-CD70-55638DFAA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AEC1D9-6B74-0816-5709-AA717F28F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CD5A-E47B-400A-B5B8-23B7FDF787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66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CD5A-E47B-400A-B5B8-23B7FDF787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9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3CC84-0E25-4E95-22BE-7C6F1F63D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B9C6D23-9DEE-AE75-7A1C-4A72A2A9D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BB9D53-E02B-A109-B506-51478C8B1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A69DDF-77D3-5133-C0AF-4FF6EA6D1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CD5A-E47B-400A-B5B8-23B7FDF787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243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CD5A-E47B-400A-B5B8-23B7FDF787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401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24C6-3769-DA96-98A7-335A55BCB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E5011E-485D-7EA0-E98D-105922B1D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362200" y="1143000"/>
            <a:ext cx="21336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FA7767-BFD4-DAC5-4DBA-3C9B7554F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80EEB0-8CC6-CEB9-FB58-E4BFF1C5B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BCD5A-E47B-400A-B5B8-23B7FDF787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15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387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3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26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184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19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307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19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13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023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316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1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8FED60-DC0C-491B-B4CF-41015EAE1AED}" type="datetimeFigureOut">
              <a:rPr lang="ko-KR" altLang="en-US" smtClean="0"/>
              <a:t>2025-03-16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AE4AF4-E4E3-41E0-BF60-88DDE8115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.png"/><Relationship Id="rId18" Type="http://schemas.openxmlformats.org/officeDocument/2006/relationships/image" Target="../media/image17.webp"/><Relationship Id="rId3" Type="http://schemas.openxmlformats.org/officeDocument/2006/relationships/image" Target="../media/image7.jp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jpg"/><Relationship Id="rId3" Type="http://schemas.openxmlformats.org/officeDocument/2006/relationships/image" Target="../media/image38.png"/><Relationship Id="rId21" Type="http://schemas.openxmlformats.org/officeDocument/2006/relationships/image" Target="../media/image55.jp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0.jpg"/><Relationship Id="rId20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jp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jpg"/><Relationship Id="rId4" Type="http://schemas.microsoft.com/office/2007/relationships/hdphoto" Target="../media/hdphoto4.wdp"/><Relationship Id="rId9" Type="http://schemas.openxmlformats.org/officeDocument/2006/relationships/image" Target="../media/image43.png"/><Relationship Id="rId14" Type="http://schemas.openxmlformats.org/officeDocument/2006/relationships/image" Target="../media/image48.jpg"/><Relationship Id="rId22" Type="http://schemas.openxmlformats.org/officeDocument/2006/relationships/image" Target="../media/image5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A3C19B40-2859-A74A-0B86-53C113FAB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5" r="36340"/>
          <a:stretch/>
        </p:blipFill>
        <p:spPr>
          <a:xfrm>
            <a:off x="0" y="0"/>
            <a:ext cx="6858000" cy="99183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3CB275-7F93-E4B3-99EA-D4344A8F4C59}"/>
              </a:ext>
            </a:extLst>
          </p:cNvPr>
          <p:cNvSpPr/>
          <p:nvPr/>
        </p:nvSpPr>
        <p:spPr>
          <a:xfrm>
            <a:off x="152102" y="2769493"/>
            <a:ext cx="6471696" cy="436701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203200" dist="38100" dir="2700000" sx="101000" sy="101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1F677E-D16C-A8AF-B6E6-60F811DAEFA7}"/>
              </a:ext>
            </a:extLst>
          </p:cNvPr>
          <p:cNvSpPr/>
          <p:nvPr/>
        </p:nvSpPr>
        <p:spPr>
          <a:xfrm>
            <a:off x="2159000" y="5187082"/>
            <a:ext cx="2457899" cy="335502"/>
          </a:xfrm>
          <a:prstGeom prst="roundRect">
            <a:avLst/>
          </a:prstGeom>
          <a:solidFill>
            <a:srgbClr val="008CDA"/>
          </a:solidFill>
          <a:ln>
            <a:solidFill>
              <a:srgbClr val="008C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수많은 성과로 증명된 개발자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2F5DFD-E8D2-BD77-B667-67D45817F04D}"/>
              </a:ext>
            </a:extLst>
          </p:cNvPr>
          <p:cNvCxnSpPr>
            <a:cxnSpLocks/>
          </p:cNvCxnSpPr>
          <p:nvPr/>
        </p:nvCxnSpPr>
        <p:spPr>
          <a:xfrm flipV="1">
            <a:off x="326281" y="2879079"/>
            <a:ext cx="654868" cy="65486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43828D-1FE0-8CAD-22C0-6C6D7904C5C9}"/>
              </a:ext>
            </a:extLst>
          </p:cNvPr>
          <p:cNvSpPr/>
          <p:nvPr/>
        </p:nvSpPr>
        <p:spPr>
          <a:xfrm flipV="1">
            <a:off x="3187834" y="6498314"/>
            <a:ext cx="441959" cy="45719"/>
          </a:xfrm>
          <a:prstGeom prst="rect">
            <a:avLst/>
          </a:prstGeom>
          <a:solidFill>
            <a:srgbClr val="454545"/>
          </a:solidFill>
          <a:ln w="0">
            <a:solidFill>
              <a:srgbClr val="4545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249135-06F5-E3FD-4C0D-AD9F12087CAE}"/>
              </a:ext>
            </a:extLst>
          </p:cNvPr>
          <p:cNvCxnSpPr>
            <a:cxnSpLocks/>
          </p:cNvCxnSpPr>
          <p:nvPr/>
        </p:nvCxnSpPr>
        <p:spPr>
          <a:xfrm flipV="1">
            <a:off x="5787625" y="6359158"/>
            <a:ext cx="654868" cy="65486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78B167-DA23-8B98-9D80-5A7E0781A0B4}"/>
              </a:ext>
            </a:extLst>
          </p:cNvPr>
          <p:cNvSpPr txBox="1"/>
          <p:nvPr/>
        </p:nvSpPr>
        <p:spPr>
          <a:xfrm>
            <a:off x="2297396" y="4663862"/>
            <a:ext cx="2181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Stapel Text Bold Italic" panose="020B0704020202090204" pitchFamily="34" charset="0"/>
                <a:ea typeface="YEFONTAoYeHei" panose="02000603060000000000" pitchFamily="2" charset="-122"/>
                <a:cs typeface="Stapel Text Bold Italic" panose="020B0704020202090204" pitchFamily="34" charset="0"/>
              </a:rPr>
              <a:t>PORTFOLIO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A5F625-44AF-7A32-2235-2911027A1E73}"/>
              </a:ext>
            </a:extLst>
          </p:cNvPr>
          <p:cNvSpPr txBox="1"/>
          <p:nvPr/>
        </p:nvSpPr>
        <p:spPr>
          <a:xfrm>
            <a:off x="2513796" y="6614147"/>
            <a:ext cx="18304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454545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유태영 포트폴리오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A0314D4-FB58-6A70-BC8C-1BD058649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2556">
            <a:off x="3496381" y="3521564"/>
            <a:ext cx="519289" cy="5841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9C5C1C9-01D7-B4A9-F16F-DB4C63F31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0090">
            <a:off x="2588842" y="3608484"/>
            <a:ext cx="830068" cy="8300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429E775-1E94-A66E-55A1-5C71A569D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1840">
            <a:off x="3013739" y="3455400"/>
            <a:ext cx="528437" cy="6403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4756839-3A58-D9D2-151D-89B27B52A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4070">
            <a:off x="3611971" y="3804163"/>
            <a:ext cx="691056" cy="5454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BD37F9A-2ECC-FBAB-70CD-6BE3D4210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33" y="3687978"/>
            <a:ext cx="622584" cy="68770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1503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A3C19B40-2859-A74A-0B86-53C113FAB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5" r="36340"/>
          <a:stretch/>
        </p:blipFill>
        <p:spPr>
          <a:xfrm>
            <a:off x="0" y="0"/>
            <a:ext cx="6858000" cy="99183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3CB275-7F93-E4B3-99EA-D4344A8F4C59}"/>
              </a:ext>
            </a:extLst>
          </p:cNvPr>
          <p:cNvSpPr/>
          <p:nvPr/>
        </p:nvSpPr>
        <p:spPr>
          <a:xfrm>
            <a:off x="152102" y="2769493"/>
            <a:ext cx="6471696" cy="436701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203200" dist="38100" dir="2700000" sx="101000" sy="101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2F5DFD-E8D2-BD77-B667-67D45817F04D}"/>
              </a:ext>
            </a:extLst>
          </p:cNvPr>
          <p:cNvCxnSpPr>
            <a:cxnSpLocks/>
          </p:cNvCxnSpPr>
          <p:nvPr/>
        </p:nvCxnSpPr>
        <p:spPr>
          <a:xfrm flipV="1">
            <a:off x="326281" y="2879079"/>
            <a:ext cx="654868" cy="65486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A43828D-1FE0-8CAD-22C0-6C6D7904C5C9}"/>
              </a:ext>
            </a:extLst>
          </p:cNvPr>
          <p:cNvSpPr/>
          <p:nvPr/>
        </p:nvSpPr>
        <p:spPr>
          <a:xfrm flipV="1">
            <a:off x="3187834" y="6144575"/>
            <a:ext cx="441959" cy="45719"/>
          </a:xfrm>
          <a:prstGeom prst="rect">
            <a:avLst/>
          </a:prstGeom>
          <a:solidFill>
            <a:srgbClr val="454545"/>
          </a:solidFill>
          <a:ln w="0">
            <a:solidFill>
              <a:srgbClr val="4545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249135-06F5-E3FD-4C0D-AD9F12087CAE}"/>
              </a:ext>
            </a:extLst>
          </p:cNvPr>
          <p:cNvCxnSpPr>
            <a:cxnSpLocks/>
          </p:cNvCxnSpPr>
          <p:nvPr/>
        </p:nvCxnSpPr>
        <p:spPr>
          <a:xfrm flipV="1">
            <a:off x="5787625" y="6359158"/>
            <a:ext cx="654868" cy="654868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A5F625-44AF-7A32-2235-2911027A1E73}"/>
              </a:ext>
            </a:extLst>
          </p:cNvPr>
          <p:cNvSpPr txBox="1"/>
          <p:nvPr/>
        </p:nvSpPr>
        <p:spPr>
          <a:xfrm>
            <a:off x="2513796" y="6320058"/>
            <a:ext cx="18304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454545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유태영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0283AB-B4AC-5329-CBB8-32127E62DE40}"/>
              </a:ext>
            </a:extLst>
          </p:cNvPr>
          <p:cNvSpPr/>
          <p:nvPr/>
        </p:nvSpPr>
        <p:spPr>
          <a:xfrm>
            <a:off x="3033801" y="3158245"/>
            <a:ext cx="768672" cy="6548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9BACA-943E-15E9-CE97-84D10458C4A3}"/>
              </a:ext>
            </a:extLst>
          </p:cNvPr>
          <p:cNvSpPr txBox="1"/>
          <p:nvPr/>
        </p:nvSpPr>
        <p:spPr>
          <a:xfrm>
            <a:off x="3050237" y="3268533"/>
            <a:ext cx="752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egoe UI Light" panose="020B0502040204020203" pitchFamily="34" charset="0"/>
              </a:rPr>
              <a:t>THANK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egoe UI Light" panose="020B0502040204020203" pitchFamily="34" charset="0"/>
              </a:rPr>
              <a:t>YOU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egoe UI 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B1237-BC71-B4D7-AC3B-6D45CA94FD23}"/>
              </a:ext>
            </a:extLst>
          </p:cNvPr>
          <p:cNvSpPr txBox="1"/>
          <p:nvPr/>
        </p:nvSpPr>
        <p:spPr>
          <a:xfrm>
            <a:off x="1559005" y="4160089"/>
            <a:ext cx="3732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“</a:t>
            </a:r>
            <a:r>
              <a:rPr lang="ko-KR" altLang="en-US" sz="3200" dirty="0">
                <a:solidFill>
                  <a:srgbClr val="C8212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결과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로 증명하는 남다른 </a:t>
            </a:r>
            <a:r>
              <a:rPr lang="ko-KR" altLang="en-US" sz="3200" dirty="0">
                <a:solidFill>
                  <a:srgbClr val="C0000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실력</a:t>
            </a:r>
            <a:r>
              <a:rPr lang="en-US" altLang="ko-KR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”</a:t>
            </a:r>
            <a:endParaRPr lang="ko-KR" altLang="en-US" sz="32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E28C1-3DA9-8536-F577-DF09C2F3DD15}"/>
              </a:ext>
            </a:extLst>
          </p:cNvPr>
          <p:cNvSpPr txBox="1"/>
          <p:nvPr/>
        </p:nvSpPr>
        <p:spPr>
          <a:xfrm>
            <a:off x="1115726" y="4926725"/>
            <a:ext cx="45861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수많은 프로젝트를 성공으로 이끌며</a:t>
            </a:r>
            <a:b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성과 증명과 지속적인 성장을 이루어 왔습니다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  <a:p>
            <a:pPr algn="ctr">
              <a:buNone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안주하지 않고 배움을 추구하는 자세로</a:t>
            </a:r>
            <a:b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</a:b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귀사에 끊임없는 가치를 더하겠습니다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05368E-E6E5-5885-D46F-85445ABF5EC3}"/>
              </a:ext>
            </a:extLst>
          </p:cNvPr>
          <p:cNvSpPr txBox="1"/>
          <p:nvPr/>
        </p:nvSpPr>
        <p:spPr>
          <a:xfrm>
            <a:off x="1115726" y="6594926"/>
            <a:ext cx="4586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454545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taeyeon9@gmail.com</a:t>
            </a:r>
            <a:endParaRPr lang="ko-KR" altLang="en-US" sz="1200" dirty="0">
              <a:solidFill>
                <a:srgbClr val="454545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34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3CB275-7F93-E4B3-99EA-D4344A8F4C59}"/>
              </a:ext>
            </a:extLst>
          </p:cNvPr>
          <p:cNvSpPr/>
          <p:nvPr/>
        </p:nvSpPr>
        <p:spPr>
          <a:xfrm>
            <a:off x="193865" y="162780"/>
            <a:ext cx="6515100" cy="95511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203200" dist="38100" dir="2700000" sx="101000" sy="101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3C2914-0521-CC0D-34EE-DDF2722AC0D6}"/>
              </a:ext>
            </a:extLst>
          </p:cNvPr>
          <p:cNvSpPr/>
          <p:nvPr/>
        </p:nvSpPr>
        <p:spPr>
          <a:xfrm>
            <a:off x="203200" y="171449"/>
            <a:ext cx="6496050" cy="1121570"/>
          </a:xfrm>
          <a:prstGeom prst="rect">
            <a:avLst/>
          </a:prstGeom>
          <a:solidFill>
            <a:srgbClr val="008C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D3D490-A6EB-DA30-CC7D-9B469CA7D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14" y="171497"/>
            <a:ext cx="872761" cy="11226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520F05-1E1A-51AA-73DC-58AE5B995D7F}"/>
              </a:ext>
            </a:extLst>
          </p:cNvPr>
          <p:cNvSpPr txBox="1"/>
          <p:nvPr/>
        </p:nvSpPr>
        <p:spPr>
          <a:xfrm>
            <a:off x="432020" y="2110232"/>
            <a:ext cx="889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2021.09 - </a:t>
            </a:r>
          </a:p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2024.02</a:t>
            </a:r>
            <a:endParaRPr lang="ko-KR" altLang="en-US" sz="105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94F6C-379B-F1DB-126D-D438329DB016}"/>
              </a:ext>
            </a:extLst>
          </p:cNvPr>
          <p:cNvSpPr txBox="1"/>
          <p:nvPr/>
        </p:nvSpPr>
        <p:spPr>
          <a:xfrm>
            <a:off x="3842799" y="966027"/>
            <a:ext cx="1675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tapel Text Light" panose="020B0404020202020204" pitchFamily="34" charset="0"/>
                <a:cs typeface="Stapel Text Light" panose="020B0404020202020204" pitchFamily="34" charset="0"/>
              </a:rPr>
              <a:t>taeyoun9@gmail.com</a:t>
            </a:r>
            <a:endParaRPr lang="ko-KR" altLang="en-US" sz="1200" dirty="0">
              <a:solidFill>
                <a:schemeClr val="bg1"/>
              </a:solidFill>
              <a:latin typeface="Stapel Text Light" panose="020B0404020202020204" pitchFamily="34" charset="0"/>
              <a:cs typeface="Stapel Text Light" panose="020B04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B1D08-4E1A-0335-CAB4-C4161BE65567}"/>
              </a:ext>
            </a:extLst>
          </p:cNvPr>
          <p:cNvSpPr txBox="1"/>
          <p:nvPr/>
        </p:nvSpPr>
        <p:spPr>
          <a:xfrm>
            <a:off x="363861" y="1707494"/>
            <a:ext cx="988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tapel Text Bold Italic" panose="020B0704020202090204" pitchFamily="34" charset="0"/>
                <a:cs typeface="Stapel Text Bold Italic" panose="020B0704020202090204" pitchFamily="34" charset="0"/>
              </a:rPr>
              <a:t>EDUCATION</a:t>
            </a:r>
            <a:endParaRPr lang="ko-KR" altLang="en-US" sz="1200" dirty="0"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8F878A-C0CD-8F57-1C2A-2F897F5A6D57}"/>
              </a:ext>
            </a:extLst>
          </p:cNvPr>
          <p:cNvSpPr txBox="1"/>
          <p:nvPr/>
        </p:nvSpPr>
        <p:spPr>
          <a:xfrm>
            <a:off x="331983" y="269784"/>
            <a:ext cx="20788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dirty="0">
                <a:solidFill>
                  <a:schemeClr val="bg1"/>
                </a:solidFill>
                <a:latin typeface="Stapel Text Bold Italic" panose="020B0704020202090204" pitchFamily="34" charset="0"/>
                <a:ea typeface="YEFONTAoYeHei" panose="02000603060000000000" pitchFamily="2" charset="-122"/>
                <a:cs typeface="Stapel Text Bold Italic" panose="020B0704020202090204" pitchFamily="34" charset="0"/>
              </a:rPr>
              <a:t>TAE YEONG</a:t>
            </a:r>
          </a:p>
          <a:p>
            <a:r>
              <a:rPr lang="en-US" altLang="ko-KR" sz="2900" dirty="0">
                <a:solidFill>
                  <a:schemeClr val="bg1"/>
                </a:solidFill>
                <a:latin typeface="Stapel Text Bold Italic" panose="020B0704020202090204" pitchFamily="34" charset="0"/>
                <a:ea typeface="YEFONTAoYeHei" panose="02000603060000000000" pitchFamily="2" charset="-122"/>
                <a:cs typeface="Stapel Text Bold Italic" panose="020B0704020202090204" pitchFamily="34" charset="0"/>
              </a:rPr>
              <a:t>YU</a:t>
            </a:r>
            <a:endParaRPr lang="ko-KR" altLang="en-US" sz="2900" dirty="0">
              <a:solidFill>
                <a:schemeClr val="bg1"/>
              </a:solidFill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95D765-043D-E091-39BA-78B3C0570546}"/>
              </a:ext>
            </a:extLst>
          </p:cNvPr>
          <p:cNvSpPr txBox="1"/>
          <p:nvPr/>
        </p:nvSpPr>
        <p:spPr>
          <a:xfrm>
            <a:off x="4182810" y="484668"/>
            <a:ext cx="135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Stapel Text Light" panose="020B0404020202020204" pitchFamily="34" charset="0"/>
                <a:cs typeface="Stapel Text Light" panose="020B0404020202020204" pitchFamily="34" charset="0"/>
              </a:rPr>
              <a:t>Gen AI developer</a:t>
            </a:r>
            <a:endParaRPr lang="ko-KR" altLang="en-US" sz="1200" dirty="0">
              <a:solidFill>
                <a:schemeClr val="bg1"/>
              </a:solidFill>
              <a:latin typeface="Stapel Text Light" panose="020B0404020202020204" pitchFamily="34" charset="0"/>
              <a:cs typeface="Stapel Text Light" panose="020B04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4BAB56-3E4C-858A-B5A4-AF369C27CE9D}"/>
              </a:ext>
            </a:extLst>
          </p:cNvPr>
          <p:cNvSpPr txBox="1"/>
          <p:nvPr/>
        </p:nvSpPr>
        <p:spPr>
          <a:xfrm>
            <a:off x="4859502" y="786620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Stapel Text Bold" panose="020B0704020202020204" pitchFamily="34" charset="0"/>
                <a:cs typeface="Stapel Text Bold" panose="020B0704020202020204" pitchFamily="34" charset="0"/>
              </a:rPr>
              <a:t>Email</a:t>
            </a:r>
            <a:endParaRPr lang="ko-KR" altLang="en-US" sz="1400" dirty="0">
              <a:solidFill>
                <a:schemeClr val="bg1"/>
              </a:solidFill>
              <a:latin typeface="Stapel Text Bold" panose="020B0704020202020204" pitchFamily="34" charset="0"/>
              <a:cs typeface="Stapel Text Bold" panose="020B07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17ECD0-2856-82AD-02EA-ECAA0CF282F8}"/>
              </a:ext>
            </a:extLst>
          </p:cNvPr>
          <p:cNvSpPr txBox="1"/>
          <p:nvPr/>
        </p:nvSpPr>
        <p:spPr>
          <a:xfrm>
            <a:off x="4843329" y="280308"/>
            <a:ext cx="6751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Stapel Text Bold" panose="020B0704020202020204" pitchFamily="34" charset="0"/>
              </a:rPr>
              <a:t>유태영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830FE07-2AC6-98F1-2A9A-C6BE098D54EB}"/>
              </a:ext>
            </a:extLst>
          </p:cNvPr>
          <p:cNvCxnSpPr>
            <a:cxnSpLocks/>
          </p:cNvCxnSpPr>
          <p:nvPr/>
        </p:nvCxnSpPr>
        <p:spPr>
          <a:xfrm>
            <a:off x="428160" y="1980500"/>
            <a:ext cx="595001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982112-04C0-070E-2A76-1242F0619AB8}"/>
              </a:ext>
            </a:extLst>
          </p:cNvPr>
          <p:cNvSpPr txBox="1"/>
          <p:nvPr/>
        </p:nvSpPr>
        <p:spPr>
          <a:xfrm>
            <a:off x="1547546" y="2083520"/>
            <a:ext cx="33377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건국대학교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r>
              <a:rPr lang="ko-KR" altLang="en-US" sz="1200" dirty="0">
                <a:solidFill>
                  <a:srgbClr val="008CDA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석사 졸업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전자정보통신공학과 </a:t>
            </a:r>
            <a:r>
              <a:rPr lang="en-US" altLang="ko-KR" sz="1050" i="1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(GPA 4.12 / 4.5</a:t>
            </a:r>
            <a:r>
              <a:rPr lang="en-US" altLang="ko-KR" sz="1200" i="1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)</a:t>
            </a:r>
            <a:endParaRPr lang="ko-KR" altLang="en-US" sz="120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3F618C-90F9-4FD3-6ADC-703261EEF910}"/>
              </a:ext>
            </a:extLst>
          </p:cNvPr>
          <p:cNvSpPr txBox="1"/>
          <p:nvPr/>
        </p:nvSpPr>
        <p:spPr>
          <a:xfrm>
            <a:off x="432020" y="2690141"/>
            <a:ext cx="926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2020.01 -  </a:t>
            </a:r>
          </a:p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2020.08</a:t>
            </a:r>
            <a:endParaRPr lang="ko-KR" altLang="en-US" sz="105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6D36A7-17C9-835D-B34E-8668B2EE8F96}"/>
              </a:ext>
            </a:extLst>
          </p:cNvPr>
          <p:cNvSpPr txBox="1"/>
          <p:nvPr/>
        </p:nvSpPr>
        <p:spPr>
          <a:xfrm>
            <a:off x="1547546" y="2663429"/>
            <a:ext cx="27414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국가평생교육진흥원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(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학점은행제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)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학사 졸업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전자공학과 </a:t>
            </a:r>
            <a:r>
              <a:rPr lang="en-US" altLang="ko-KR" sz="1050" i="1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(GPA 3.47/ 4.5)</a:t>
            </a:r>
            <a:endParaRPr lang="ko-KR" altLang="en-US" sz="105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A3F74C-D338-E760-7F90-274F23856B70}"/>
              </a:ext>
            </a:extLst>
          </p:cNvPr>
          <p:cNvSpPr txBox="1"/>
          <p:nvPr/>
        </p:nvSpPr>
        <p:spPr>
          <a:xfrm>
            <a:off x="432020" y="3273768"/>
            <a:ext cx="88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2015.07-  </a:t>
            </a:r>
          </a:p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2015.08</a:t>
            </a:r>
            <a:endParaRPr lang="ko-KR" altLang="en-US" sz="105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73C80C-AE31-BDF5-A4BC-413E9691CE3D}"/>
              </a:ext>
            </a:extLst>
          </p:cNvPr>
          <p:cNvSpPr txBox="1"/>
          <p:nvPr/>
        </p:nvSpPr>
        <p:spPr>
          <a:xfrm>
            <a:off x="1547546" y="3247056"/>
            <a:ext cx="36551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California State University Monterey Bay</a:t>
            </a: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해외 연수</a:t>
            </a:r>
            <a:endParaRPr lang="ko-KR" altLang="en-US" sz="1050" i="1" dirty="0">
              <a:solidFill>
                <a:schemeClr val="bg2">
                  <a:lumMod val="1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30241F-FE20-2BF6-8EBA-AC423FEBFCCE}"/>
              </a:ext>
            </a:extLst>
          </p:cNvPr>
          <p:cNvSpPr txBox="1"/>
          <p:nvPr/>
        </p:nvSpPr>
        <p:spPr>
          <a:xfrm>
            <a:off x="432020" y="3855802"/>
            <a:ext cx="888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2015.02 - </a:t>
            </a:r>
          </a:p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2017.02</a:t>
            </a:r>
            <a:endParaRPr lang="ko-KR" altLang="en-US" sz="105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A08F23-2B9D-3190-8049-03E903AF2F4F}"/>
              </a:ext>
            </a:extLst>
          </p:cNvPr>
          <p:cNvSpPr txBox="1"/>
          <p:nvPr/>
        </p:nvSpPr>
        <p:spPr>
          <a:xfrm>
            <a:off x="1547546" y="3829090"/>
            <a:ext cx="33666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경기과학기술대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전문학사 수석 졸업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전자통신과 </a:t>
            </a:r>
            <a:r>
              <a:rPr lang="en-US" altLang="ko-KR" sz="1050" i="1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(GPA 4.35/ 4.5)</a:t>
            </a:r>
            <a:endParaRPr lang="ko-KR" altLang="en-US" sz="105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4338A1-ED6F-D19D-2AC4-E2D661D6AD2C}"/>
              </a:ext>
            </a:extLst>
          </p:cNvPr>
          <p:cNvSpPr txBox="1"/>
          <p:nvPr/>
        </p:nvSpPr>
        <p:spPr>
          <a:xfrm>
            <a:off x="337186" y="4608890"/>
            <a:ext cx="675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tapel Text Bold Italic" panose="020B0704020202090204" pitchFamily="34" charset="0"/>
                <a:cs typeface="Stapel Text Bold Italic" panose="020B0704020202090204" pitchFamily="34" charset="0"/>
              </a:rPr>
              <a:t>SKILLS</a:t>
            </a:r>
            <a:endParaRPr lang="ko-KR" altLang="en-US" sz="1200" dirty="0"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82C9A8C-559B-74B7-E63D-66A623300091}"/>
              </a:ext>
            </a:extLst>
          </p:cNvPr>
          <p:cNvCxnSpPr>
            <a:cxnSpLocks/>
          </p:cNvCxnSpPr>
          <p:nvPr/>
        </p:nvCxnSpPr>
        <p:spPr>
          <a:xfrm>
            <a:off x="428160" y="4873742"/>
            <a:ext cx="595001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9DCC39F-F360-BD38-B59F-C2C3CF1FF822}"/>
              </a:ext>
            </a:extLst>
          </p:cNvPr>
          <p:cNvSpPr txBox="1"/>
          <p:nvPr/>
        </p:nvSpPr>
        <p:spPr>
          <a:xfrm>
            <a:off x="432020" y="4997476"/>
            <a:ext cx="655949" cy="32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Medium Italic" panose="020B0604020202090204" pitchFamily="34" charset="0"/>
              </a:rPr>
              <a:t>Strong</a:t>
            </a:r>
            <a:endParaRPr lang="en-US" altLang="ko-KR" sz="1050" dirty="0">
              <a:solidFill>
                <a:srgbClr val="5959FD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70E75F-9817-DCC9-AC6C-579A6A9A4975}"/>
              </a:ext>
            </a:extLst>
          </p:cNvPr>
          <p:cNvSpPr txBox="1"/>
          <p:nvPr/>
        </p:nvSpPr>
        <p:spPr>
          <a:xfrm>
            <a:off x="432020" y="5475286"/>
            <a:ext cx="1249060" cy="32181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Medium Italic" panose="020B0604020202090204" pitchFamily="34" charset="0"/>
              </a:rPr>
              <a:t>Knowledgeable</a:t>
            </a:r>
            <a:endParaRPr lang="en-US" altLang="ko-KR" sz="105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C5BEB6-F269-9F94-E5C0-AB0B55B2F708}"/>
              </a:ext>
            </a:extLst>
          </p:cNvPr>
          <p:cNvSpPr txBox="1"/>
          <p:nvPr/>
        </p:nvSpPr>
        <p:spPr>
          <a:xfrm>
            <a:off x="432020" y="5953096"/>
            <a:ext cx="474810" cy="321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Medium Italic" panose="020B0604020202090204" pitchFamily="34" charset="0"/>
              </a:rPr>
              <a:t>ETC</a:t>
            </a:r>
            <a:endParaRPr lang="en-US" altLang="ko-KR" sz="105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CAD016-11E3-E21F-3062-3413ADEEE07B}"/>
              </a:ext>
            </a:extLst>
          </p:cNvPr>
          <p:cNvSpPr txBox="1"/>
          <p:nvPr/>
        </p:nvSpPr>
        <p:spPr>
          <a:xfrm>
            <a:off x="432020" y="7050837"/>
            <a:ext cx="793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2021.11-</a:t>
            </a:r>
          </a:p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2024.02</a:t>
            </a:r>
            <a:endParaRPr lang="ko-KR" altLang="en-US" sz="105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148F71-ECAD-EFA2-974C-B68E4F7D2AD1}"/>
              </a:ext>
            </a:extLst>
          </p:cNvPr>
          <p:cNvSpPr txBox="1"/>
          <p:nvPr/>
        </p:nvSpPr>
        <p:spPr>
          <a:xfrm>
            <a:off x="369672" y="6656806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Stapel Text Bold Italic" panose="020B0704020202090204" pitchFamily="34" charset="0"/>
                <a:cs typeface="Stapel Text Bold Italic" panose="020B0704020202090204" pitchFamily="34" charset="0"/>
              </a:rPr>
              <a:t>EXPERIENCES</a:t>
            </a:r>
            <a:endParaRPr lang="ko-KR" altLang="en-US" sz="1200" dirty="0"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376E92C-DC00-3B57-093E-8293D460E35B}"/>
              </a:ext>
            </a:extLst>
          </p:cNvPr>
          <p:cNvCxnSpPr>
            <a:cxnSpLocks/>
          </p:cNvCxnSpPr>
          <p:nvPr/>
        </p:nvCxnSpPr>
        <p:spPr>
          <a:xfrm>
            <a:off x="428160" y="6933805"/>
            <a:ext cx="595001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43C9CD3-DD0C-1C62-1707-9DAF4F54F5D2}"/>
              </a:ext>
            </a:extLst>
          </p:cNvPr>
          <p:cNvSpPr txBox="1"/>
          <p:nvPr/>
        </p:nvSpPr>
        <p:spPr>
          <a:xfrm>
            <a:off x="1547546" y="7036825"/>
            <a:ext cx="42162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주식회사 딥이티 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(2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년 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3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개월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)</a:t>
            </a:r>
          </a:p>
          <a:p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연구원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Diffusion Model 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연구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,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AI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모델 최적화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,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임베디드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AI</a:t>
            </a:r>
            <a:endParaRPr lang="ko-KR" altLang="en-US" sz="120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F8882C-6A73-3076-E221-840FE07DE5AA}"/>
              </a:ext>
            </a:extLst>
          </p:cNvPr>
          <p:cNvSpPr txBox="1"/>
          <p:nvPr/>
        </p:nvSpPr>
        <p:spPr>
          <a:xfrm>
            <a:off x="432020" y="7661701"/>
            <a:ext cx="89159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2023.03 - </a:t>
            </a:r>
          </a:p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2023.06</a:t>
            </a:r>
          </a:p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       &amp;</a:t>
            </a:r>
            <a:endParaRPr lang="ko-KR" altLang="en-US" sz="105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229F5EE-FFD2-52FD-118E-ADCE3C90E6BD}"/>
              </a:ext>
            </a:extLst>
          </p:cNvPr>
          <p:cNvSpPr txBox="1"/>
          <p:nvPr/>
        </p:nvSpPr>
        <p:spPr>
          <a:xfrm>
            <a:off x="1547546" y="8004432"/>
            <a:ext cx="47163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‘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전기전자기초설계및소프트웨어실습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’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TA (1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년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)</a:t>
            </a:r>
          </a:p>
          <a:p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건국대학교 전자과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3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학년 학부 강의 조교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AI, Python, C,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임베디드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AI</a:t>
            </a:r>
            <a:endParaRPr lang="ko-KR" altLang="en-US" sz="105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F81F288-2006-0451-B911-7E5A06397A2F}"/>
              </a:ext>
            </a:extLst>
          </p:cNvPr>
          <p:cNvSpPr txBox="1"/>
          <p:nvPr/>
        </p:nvSpPr>
        <p:spPr>
          <a:xfrm>
            <a:off x="432020" y="8304142"/>
            <a:ext cx="920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2022.03 - </a:t>
            </a:r>
          </a:p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2022.06</a:t>
            </a:r>
            <a:endParaRPr lang="ko-KR" altLang="en-US" sz="105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86F576-4165-3BA8-F8C9-BDE62813D940}"/>
              </a:ext>
            </a:extLst>
          </p:cNvPr>
          <p:cNvSpPr txBox="1"/>
          <p:nvPr/>
        </p:nvSpPr>
        <p:spPr>
          <a:xfrm>
            <a:off x="432020" y="8927323"/>
            <a:ext cx="857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2019.05 -</a:t>
            </a:r>
          </a:p>
          <a:p>
            <a:r>
              <a:rPr lang="en-US" altLang="ko-KR" sz="105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2022.02</a:t>
            </a:r>
            <a:endParaRPr lang="ko-KR" altLang="en-US" sz="105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E3AC70B-CF38-A561-DF23-75A8331A2EF5}"/>
              </a:ext>
            </a:extLst>
          </p:cNvPr>
          <p:cNvSpPr txBox="1"/>
          <p:nvPr/>
        </p:nvSpPr>
        <p:spPr>
          <a:xfrm>
            <a:off x="1547546" y="8900611"/>
            <a:ext cx="37962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주식회사 큐로 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(2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년 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9</a:t>
            </a: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개월</a:t>
            </a:r>
            <a:r>
              <a:rPr lang="en-US" altLang="ko-KR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)</a:t>
            </a:r>
          </a:p>
          <a:p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연구원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활선접근경보기 개발 책임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(</a:t>
            </a:r>
            <a:r>
              <a:rPr lang="ko-KR" altLang="en-US" sz="1200" dirty="0">
                <a:solidFill>
                  <a:srgbClr val="008CDA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연매출 </a:t>
            </a:r>
            <a:r>
              <a:rPr lang="en-US" altLang="ko-KR" sz="1200" dirty="0">
                <a:solidFill>
                  <a:srgbClr val="008CDA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2</a:t>
            </a:r>
            <a:r>
              <a:rPr lang="ko-KR" altLang="en-US" sz="1200" dirty="0">
                <a:solidFill>
                  <a:srgbClr val="008CDA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억 원 달성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)</a:t>
            </a:r>
            <a:endParaRPr lang="ko-KR" altLang="en-US" sz="105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A9D8EA-E91E-7522-CD9B-9A140640A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77" y="5491683"/>
            <a:ext cx="313984" cy="3532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B388BC-3ED0-2ACA-B8B6-1659C5AAE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39" y="4938342"/>
            <a:ext cx="451861" cy="45186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735C6E0-1955-4B9F-2221-235A5B5DA3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29" y="4999016"/>
            <a:ext cx="281837" cy="341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D297FD-9779-3C05-A9CE-6136C573A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51" y="6016077"/>
            <a:ext cx="389469" cy="2862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5DC9FC-A315-5B7B-F786-0DCF08BF5E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15" y="5002506"/>
            <a:ext cx="356206" cy="3934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2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638664-710D-056F-4CB8-EE31B090D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33" y="5531833"/>
            <a:ext cx="379832" cy="3798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7497AEC-9124-C2D2-BE94-D1BC32B97A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67" y="6026142"/>
            <a:ext cx="340306" cy="3403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4B0796A-A375-C11B-C810-78C90BA498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01" y="4958862"/>
            <a:ext cx="600001" cy="4790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4E25AC-C098-E38D-CE02-5B1A32C2E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200" y="5536245"/>
            <a:ext cx="354734" cy="32944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B124066-A6BF-617A-CA52-7AE0A9823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31" y="6044681"/>
            <a:ext cx="767468" cy="3126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DE13663-8E49-6226-BEE9-C7B68915E073}"/>
              </a:ext>
            </a:extLst>
          </p:cNvPr>
          <p:cNvSpPr txBox="1"/>
          <p:nvPr/>
        </p:nvSpPr>
        <p:spPr>
          <a:xfrm>
            <a:off x="4489216" y="5038946"/>
            <a:ext cx="792205" cy="30777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20A1F1"/>
                </a:solidFill>
                <a:effectLst>
                  <a:outerShdw blurRad="50800" dist="38100" dir="5400000" algn="t" rotWithShape="0">
                    <a:prstClr val="black">
                      <a:alpha val="20000"/>
                    </a:prstClr>
                  </a:outerShdw>
                </a:effectLst>
                <a:latin typeface="HSDuggobi" panose="00000503030000020004" pitchFamily="2" charset="-127"/>
                <a:ea typeface="HSDuggobi" panose="00000503030000020004" pitchFamily="2" charset="-127"/>
                <a:cs typeface="Stapel Text Bold" panose="020B0704020202020204" pitchFamily="34" charset="0"/>
              </a:rPr>
              <a:t>LLM</a:t>
            </a:r>
            <a:endParaRPr lang="ko-KR" altLang="en-US" sz="1400" dirty="0"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a:endParaRPr>
          </a:p>
        </p:txBody>
      </p:sp>
      <p:pic>
        <p:nvPicPr>
          <p:cNvPr id="2" name="그림 1" descr="그래픽, 텍스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61F7922E-DB33-FE16-53B2-4641EAE9216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33" y="6031163"/>
            <a:ext cx="654849" cy="2980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2" descr="Spark">
            <a:extLst>
              <a:ext uri="{FF2B5EF4-FFF2-40B4-BE49-F238E27FC236}">
                <a16:creationId xmlns:a16="http://schemas.microsoft.com/office/drawing/2014/main" id="{39A1F8D3-29D0-5C6B-671D-BAB4F4172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774" y="6025582"/>
            <a:ext cx="928452" cy="3788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Django - 삽질도 두드려 보고,">
            <a:extLst>
              <a:ext uri="{FF2B5EF4-FFF2-40B4-BE49-F238E27FC236}">
                <a16:creationId xmlns:a16="http://schemas.microsoft.com/office/drawing/2014/main" id="{E84A7C8F-0688-867C-5837-E9515E319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159" y="5587779"/>
            <a:ext cx="548794" cy="24970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Vue.js - 위키백과, 우리 모두의 백과사전">
            <a:extLst>
              <a:ext uri="{FF2B5EF4-FFF2-40B4-BE49-F238E27FC236}">
                <a16:creationId xmlns:a16="http://schemas.microsoft.com/office/drawing/2014/main" id="{D2CF1F89-4D81-B6CD-2632-90D8AEE0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814" y="6028316"/>
            <a:ext cx="354855" cy="35485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58FDDD9-8EAF-5BE1-9F80-E75C88C04E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36" y="5579032"/>
            <a:ext cx="729906" cy="2632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45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40B7A302-A2B7-6E8F-24B3-2572CBC009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811" r="54765" b="4007"/>
          <a:stretch/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63924E5-15F2-5E09-D31F-D7A65BE73785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CFAFE7">
              <a:alpha val="1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377929-783B-3952-D8BA-08F23362ECD7}"/>
              </a:ext>
            </a:extLst>
          </p:cNvPr>
          <p:cNvSpPr/>
          <p:nvPr/>
        </p:nvSpPr>
        <p:spPr>
          <a:xfrm>
            <a:off x="171450" y="177438"/>
            <a:ext cx="6515100" cy="95511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203200" dist="38100" dir="2700000" sx="101000" sy="101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B1D08-4E1A-0335-CAB4-C4161BE65567}"/>
              </a:ext>
            </a:extLst>
          </p:cNvPr>
          <p:cNvSpPr txBox="1"/>
          <p:nvPr/>
        </p:nvSpPr>
        <p:spPr>
          <a:xfrm>
            <a:off x="355425" y="426669"/>
            <a:ext cx="113325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>
                <a:latin typeface="Stapel Text Bold Italic" panose="020B0704020202090204" pitchFamily="34" charset="0"/>
                <a:cs typeface="Stapel Text Bold Italic" panose="020B0704020202090204" pitchFamily="34" charset="0"/>
              </a:rPr>
              <a:t>PROJECT 1</a:t>
            </a:r>
            <a:endParaRPr lang="ko-KR" altLang="en-US" sz="1463" dirty="0"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830FE07-2AC6-98F1-2A9A-C6BE098D54EB}"/>
              </a:ext>
            </a:extLst>
          </p:cNvPr>
          <p:cNvCxnSpPr>
            <a:cxnSpLocks/>
          </p:cNvCxnSpPr>
          <p:nvPr/>
        </p:nvCxnSpPr>
        <p:spPr>
          <a:xfrm>
            <a:off x="428160" y="744128"/>
            <a:ext cx="595001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982112-04C0-070E-2A76-1242F0619AB8}"/>
              </a:ext>
            </a:extLst>
          </p:cNvPr>
          <p:cNvSpPr txBox="1"/>
          <p:nvPr/>
        </p:nvSpPr>
        <p:spPr>
          <a:xfrm>
            <a:off x="371891" y="773985"/>
            <a:ext cx="2266967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차트 넥스트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AI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예상 주가 그래프 생성 서비스</a:t>
            </a:r>
            <a:endParaRPr lang="ko-KR" altLang="en-US" sz="120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54B36-41E2-6898-7D83-1240B6857C81}"/>
              </a:ext>
            </a:extLst>
          </p:cNvPr>
          <p:cNvSpPr txBox="1"/>
          <p:nvPr/>
        </p:nvSpPr>
        <p:spPr>
          <a:xfrm>
            <a:off x="355425" y="1499378"/>
            <a:ext cx="1986441" cy="919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담당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8CDA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-  </a:t>
            </a:r>
            <a:r>
              <a:rPr lang="ko-KR" altLang="en-US" sz="1200" dirty="0">
                <a:solidFill>
                  <a:srgbClr val="008CDA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주가 예측 </a:t>
            </a:r>
            <a:r>
              <a:rPr lang="en-US" altLang="ko-KR" sz="1200" dirty="0">
                <a:solidFill>
                  <a:srgbClr val="008CDA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LLM</a:t>
            </a:r>
            <a:r>
              <a:rPr lang="ko-KR" altLang="en-US" sz="1200" dirty="0">
                <a:solidFill>
                  <a:srgbClr val="008CDA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모델 학습</a:t>
            </a:r>
            <a:endParaRPr lang="en-US" altLang="ko-KR" sz="1200" dirty="0">
              <a:solidFill>
                <a:srgbClr val="008CDA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-  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크롤링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,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 </a:t>
            </a: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HDFS, Spark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D086F4-D2E0-B89E-84D3-BCA334B0F45B}"/>
              </a:ext>
            </a:extLst>
          </p:cNvPr>
          <p:cNvSpPr/>
          <p:nvPr/>
        </p:nvSpPr>
        <p:spPr>
          <a:xfrm>
            <a:off x="430541" y="2901631"/>
            <a:ext cx="2143590" cy="322496"/>
          </a:xfrm>
          <a:prstGeom prst="rect">
            <a:avLst/>
          </a:prstGeom>
          <a:solidFill>
            <a:srgbClr val="20A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E32C5-F077-4FE5-0999-EA57C2FDECD9}"/>
              </a:ext>
            </a:extLst>
          </p:cNvPr>
          <p:cNvSpPr txBox="1"/>
          <p:nvPr/>
        </p:nvSpPr>
        <p:spPr>
          <a:xfrm>
            <a:off x="355425" y="2531556"/>
            <a:ext cx="3198762" cy="68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성과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SSAFY</a:t>
            </a: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최종 프로젝트 </a:t>
            </a:r>
            <a:r>
              <a:rPr lang="en-US" altLang="ko-KR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위 </a:t>
            </a:r>
            <a:endParaRPr lang="en-US" altLang="ko-KR" sz="1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99ED1-490C-D732-29B1-0A0C6852F385}"/>
              </a:ext>
            </a:extLst>
          </p:cNvPr>
          <p:cNvSpPr txBox="1"/>
          <p:nvPr/>
        </p:nvSpPr>
        <p:spPr>
          <a:xfrm>
            <a:off x="2768146" y="1798392"/>
            <a:ext cx="2409634" cy="619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RAG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챗봇 개발</a:t>
            </a:r>
            <a:endParaRPr lang="en-US" altLang="ko-KR" sz="12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i="1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- 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Django &amp; Vue / PostgreSQL</a:t>
            </a:r>
            <a:endParaRPr lang="ko-KR" altLang="en-US" sz="120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415E6-E678-5789-B461-BE7496DAC20E}"/>
              </a:ext>
            </a:extLst>
          </p:cNvPr>
          <p:cNvSpPr txBox="1"/>
          <p:nvPr/>
        </p:nvSpPr>
        <p:spPr>
          <a:xfrm>
            <a:off x="479241" y="5093354"/>
            <a:ext cx="982961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메인 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DE294A-446C-B593-CAC2-E2031B4534A6}"/>
              </a:ext>
            </a:extLst>
          </p:cNvPr>
          <p:cNvSpPr txBox="1"/>
          <p:nvPr/>
        </p:nvSpPr>
        <p:spPr>
          <a:xfrm>
            <a:off x="439454" y="9292019"/>
            <a:ext cx="901209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RAG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챗봇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0E3519-80BF-1292-1C7B-F8FD8A4B3A8C}"/>
              </a:ext>
            </a:extLst>
          </p:cNvPr>
          <p:cNvSpPr txBox="1"/>
          <p:nvPr/>
        </p:nvSpPr>
        <p:spPr>
          <a:xfrm>
            <a:off x="3691636" y="5093354"/>
            <a:ext cx="982961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뉴스 페이지</a:t>
            </a:r>
          </a:p>
        </p:txBody>
      </p:sp>
      <p:pic>
        <p:nvPicPr>
          <p:cNvPr id="6" name="그림 5" descr="텍스트, 스크린샷, 피아노, 폰트이(가) 표시된 사진&#10;&#10;자동 생성된 설명">
            <a:extLst>
              <a:ext uri="{FF2B5EF4-FFF2-40B4-BE49-F238E27FC236}">
                <a16:creationId xmlns:a16="http://schemas.microsoft.com/office/drawing/2014/main" id="{FFC0B5B3-3DA8-B4BD-F866-34900F66F7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26"/>
          <a:stretch/>
        </p:blipFill>
        <p:spPr>
          <a:xfrm>
            <a:off x="491052" y="3351799"/>
            <a:ext cx="2670769" cy="17397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A51203C-588A-5954-36E6-F2AE4CE34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55" y="5491724"/>
            <a:ext cx="2725036" cy="16912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CF1DB22F-D69A-8ABE-7D1B-985ECED92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06" y="3351799"/>
            <a:ext cx="2572456" cy="17397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39551FD-68C9-B8DA-A324-C0E9B5BBA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" r="-1991"/>
          <a:stretch/>
        </p:blipFill>
        <p:spPr>
          <a:xfrm>
            <a:off x="516697" y="7634450"/>
            <a:ext cx="2772784" cy="162609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7F72F5-6D18-A279-B792-7D6B35A53A0F}"/>
              </a:ext>
            </a:extLst>
          </p:cNvPr>
          <p:cNvSpPr txBox="1"/>
          <p:nvPr/>
        </p:nvSpPr>
        <p:spPr>
          <a:xfrm>
            <a:off x="3677906" y="9292019"/>
            <a:ext cx="2441694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관심 기업 등록 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(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문자열 매치 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TF-IDF)</a:t>
            </a:r>
            <a:endParaRPr lang="ko-KR" altLang="en-US" sz="10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pic>
        <p:nvPicPr>
          <p:cNvPr id="22" name="그림 2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A58A341-1EB9-B376-D54A-22F44E9A20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5"/>
          <a:stretch/>
        </p:blipFill>
        <p:spPr>
          <a:xfrm>
            <a:off x="3723735" y="7634451"/>
            <a:ext cx="2620030" cy="16489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EEC6F0-F5C4-4A12-EB7C-9D4359D19858}"/>
              </a:ext>
            </a:extLst>
          </p:cNvPr>
          <p:cNvSpPr txBox="1"/>
          <p:nvPr/>
        </p:nvSpPr>
        <p:spPr>
          <a:xfrm>
            <a:off x="1570776" y="7181166"/>
            <a:ext cx="3664786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주가 예측 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(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빨간색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: 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기술적 지표 기반 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초록색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: 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최신 뉴스 기반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)</a:t>
            </a:r>
            <a:endParaRPr lang="ko-KR" altLang="en-US" sz="10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47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472FB-649A-4C6F-D3BF-D95B0CB9A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F4F7BB90-2149-992E-B208-86BE86F2E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5" b="9375"/>
          <a:stretch/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F3AD274-CBF8-F5B9-DFB0-287DC16EA59C}"/>
              </a:ext>
            </a:extLst>
          </p:cNvPr>
          <p:cNvSpPr/>
          <p:nvPr/>
        </p:nvSpPr>
        <p:spPr>
          <a:xfrm>
            <a:off x="-25831" y="0"/>
            <a:ext cx="6858000" cy="9906000"/>
          </a:xfrm>
          <a:prstGeom prst="rect">
            <a:avLst/>
          </a:prstGeom>
          <a:solidFill>
            <a:schemeClr val="tx1">
              <a:lumMod val="50000"/>
              <a:lumOff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53E83D-F5F7-A654-000B-F9EADFF67924}"/>
              </a:ext>
            </a:extLst>
          </p:cNvPr>
          <p:cNvSpPr/>
          <p:nvPr/>
        </p:nvSpPr>
        <p:spPr>
          <a:xfrm>
            <a:off x="171450" y="162924"/>
            <a:ext cx="6515100" cy="95511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203200" dist="38100" dir="2700000" sx="101000" sy="101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46482AD-774C-7531-1FF1-DDBCA0BD081E}"/>
              </a:ext>
            </a:extLst>
          </p:cNvPr>
          <p:cNvSpPr/>
          <p:nvPr/>
        </p:nvSpPr>
        <p:spPr>
          <a:xfrm>
            <a:off x="430856" y="2901174"/>
            <a:ext cx="3639493" cy="322496"/>
          </a:xfrm>
          <a:prstGeom prst="rect">
            <a:avLst/>
          </a:prstGeom>
          <a:solidFill>
            <a:srgbClr val="20A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4F275-3D32-EEEC-1D33-504829632277}"/>
              </a:ext>
            </a:extLst>
          </p:cNvPr>
          <p:cNvSpPr txBox="1"/>
          <p:nvPr/>
        </p:nvSpPr>
        <p:spPr>
          <a:xfrm>
            <a:off x="355425" y="426669"/>
            <a:ext cx="113325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>
                <a:latin typeface="Stapel Text Bold Italic" panose="020B0704020202090204" pitchFamily="34" charset="0"/>
                <a:cs typeface="Stapel Text Bold Italic" panose="020B0704020202090204" pitchFamily="34" charset="0"/>
              </a:rPr>
              <a:t>PROJECT 2</a:t>
            </a:r>
            <a:endParaRPr lang="ko-KR" altLang="en-US" sz="1463" dirty="0"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424119C-AECD-1DBD-E0E2-CB5CC25E4CA5}"/>
              </a:ext>
            </a:extLst>
          </p:cNvPr>
          <p:cNvCxnSpPr>
            <a:cxnSpLocks/>
          </p:cNvCxnSpPr>
          <p:nvPr/>
        </p:nvCxnSpPr>
        <p:spPr>
          <a:xfrm>
            <a:off x="428160" y="744128"/>
            <a:ext cx="595001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8FF11F-A30A-9818-251E-C3EE2DB888BD}"/>
              </a:ext>
            </a:extLst>
          </p:cNvPr>
          <p:cNvSpPr txBox="1"/>
          <p:nvPr/>
        </p:nvSpPr>
        <p:spPr>
          <a:xfrm>
            <a:off x="371891" y="773985"/>
            <a:ext cx="3642344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아주 먼 옛날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‘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세계 최초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’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실시간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AI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이미지 생성 멀티플레이 웹 게임</a:t>
            </a:r>
            <a:endParaRPr lang="ko-KR" altLang="en-US" sz="120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04661E-1B75-0108-73C9-FC88273E82DA}"/>
              </a:ext>
            </a:extLst>
          </p:cNvPr>
          <p:cNvSpPr txBox="1"/>
          <p:nvPr/>
        </p:nvSpPr>
        <p:spPr>
          <a:xfrm>
            <a:off x="355425" y="1499378"/>
            <a:ext cx="2236510" cy="919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담당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Diffusion Model 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파인튜닝</a:t>
            </a:r>
            <a:endParaRPr lang="en-US" altLang="ko-KR" sz="1200" dirty="0">
              <a:solidFill>
                <a:srgbClr val="20A1F1"/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bg2">
                    <a:lumMod val="1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FastAPI GPU</a:t>
            </a:r>
            <a:r>
              <a:rPr lang="ko-KR" altLang="en-US" sz="1200" dirty="0">
                <a:solidFill>
                  <a:schemeClr val="bg2">
                    <a:lumMod val="10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서버 구축</a:t>
            </a:r>
            <a:endParaRPr lang="ko-KR" altLang="en-US" sz="1200" i="1" dirty="0">
              <a:solidFill>
                <a:schemeClr val="bg2">
                  <a:lumMod val="10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89F586E-857F-C9DC-3886-7A7776249AA2}"/>
              </a:ext>
            </a:extLst>
          </p:cNvPr>
          <p:cNvSpPr/>
          <p:nvPr/>
        </p:nvSpPr>
        <p:spPr>
          <a:xfrm>
            <a:off x="430541" y="3282514"/>
            <a:ext cx="1160134" cy="322496"/>
          </a:xfrm>
          <a:prstGeom prst="rect">
            <a:avLst/>
          </a:prstGeom>
          <a:solidFill>
            <a:srgbClr val="20A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B797C-EF6F-44DE-E96D-2F3E75E300E6}"/>
              </a:ext>
            </a:extLst>
          </p:cNvPr>
          <p:cNvSpPr txBox="1"/>
          <p:nvPr/>
        </p:nvSpPr>
        <p:spPr>
          <a:xfrm>
            <a:off x="355425" y="2531556"/>
            <a:ext cx="3804247" cy="1071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성과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SSAFY</a:t>
            </a: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공통 프로젝트 우수상 </a:t>
            </a:r>
            <a:r>
              <a:rPr lang="en-US" altLang="ko-KR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대전 대표 출전</a:t>
            </a:r>
            <a:r>
              <a:rPr lang="en-US" altLang="ko-KR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)</a:t>
            </a:r>
          </a:p>
          <a:p>
            <a:pPr>
              <a:lnSpc>
                <a:spcPts val="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오픈소스 기여 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(ComfyUI</a:t>
            </a:r>
            <a:r>
              <a:rPr lang="en-US" altLang="ko-KR" sz="1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GitHub Star 70,000)</a:t>
            </a:r>
            <a:endParaRPr lang="en-US" altLang="ko-KR" sz="12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8CF6F3-48F7-5487-BBEA-2F8BA4B1F758}"/>
              </a:ext>
            </a:extLst>
          </p:cNvPr>
          <p:cNvSpPr txBox="1"/>
          <p:nvPr/>
        </p:nvSpPr>
        <p:spPr>
          <a:xfrm>
            <a:off x="2810859" y="1521503"/>
            <a:ext cx="3523722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ComfyUI Custom Node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제작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(LLM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파인튜닝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)</a:t>
            </a:r>
            <a:endParaRPr lang="en-US" altLang="ko-KR" sz="12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학습용 데이터셋 생성 및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AI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모델 경량화</a:t>
            </a:r>
            <a:endParaRPr lang="en-US" altLang="ko-KR" sz="1200" dirty="0">
              <a:solidFill>
                <a:srgbClr val="20A1F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B23D98-437F-6B0E-7AE1-978532801325}"/>
              </a:ext>
            </a:extLst>
          </p:cNvPr>
          <p:cNvSpPr txBox="1"/>
          <p:nvPr/>
        </p:nvSpPr>
        <p:spPr>
          <a:xfrm>
            <a:off x="3481625" y="3971665"/>
            <a:ext cx="2310248" cy="762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◀ 메인 페이지</a:t>
            </a:r>
            <a:endParaRPr lang="en-US" altLang="ko-KR" sz="10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학습시킨 모델로 </a:t>
            </a:r>
            <a:r>
              <a:rPr lang="ko-KR" altLang="en-US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생성된 아바타 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설정</a:t>
            </a:r>
            <a:endParaRPr lang="en-US" altLang="ko-KR" sz="10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AI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로 생성한 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BGM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897B5179-94B0-729E-AE91-42822A8A1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4658B8-AC5B-93B0-4975-2B92DA70C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2" y="4002617"/>
            <a:ext cx="2926613" cy="164622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655B41-D6EA-5E73-D1DB-F3E9A84D3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2" y="5826275"/>
            <a:ext cx="2926614" cy="1646220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156B01-4049-6D9E-626E-61106BAF3BD4}"/>
              </a:ext>
            </a:extLst>
          </p:cNvPr>
          <p:cNvSpPr txBox="1"/>
          <p:nvPr/>
        </p:nvSpPr>
        <p:spPr>
          <a:xfrm>
            <a:off x="3484317" y="5826275"/>
            <a:ext cx="2331087" cy="9934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◀ 인게임 페이지</a:t>
            </a:r>
            <a:endParaRPr lang="en-US" altLang="ko-KR" sz="10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자체적으로 파인튜닝한 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LLM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을 통해 </a:t>
            </a:r>
            <a:b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</a:br>
            <a:r>
              <a:rPr lang="ko-KR" altLang="en-US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고품질의 프롬프트 생성</a:t>
            </a:r>
            <a:endParaRPr lang="en-US" altLang="ko-KR" sz="10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AI 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이미지 생성</a:t>
            </a:r>
            <a:endParaRPr lang="en-US" altLang="ko-KR" sz="10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7A23B2D-BA0F-644F-3889-9E0E5BC01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62" y="7649933"/>
            <a:ext cx="2936211" cy="1513377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469670-C12E-D866-7C34-6EBB2C1213BE}"/>
              </a:ext>
            </a:extLst>
          </p:cNvPr>
          <p:cNvSpPr txBox="1"/>
          <p:nvPr/>
        </p:nvSpPr>
        <p:spPr>
          <a:xfrm>
            <a:off x="3472939" y="7627590"/>
            <a:ext cx="2577950" cy="1455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◀ 자체 이미지 생성 모델 학습</a:t>
            </a:r>
            <a:endParaRPr lang="en-US" altLang="ko-KR" sz="10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독자적 </a:t>
            </a:r>
            <a:r>
              <a:rPr lang="en-US" altLang="ko-KR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18</a:t>
            </a:r>
            <a:r>
              <a:rPr lang="ko-KR" altLang="en-US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종 캐릭터를</a:t>
            </a:r>
            <a:b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</a:br>
            <a:r>
              <a:rPr lang="ko-KR" altLang="en-US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한 </a:t>
            </a:r>
            <a:r>
              <a:rPr lang="en-US" altLang="ko-KR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LoRA </a:t>
            </a:r>
            <a:r>
              <a:rPr lang="ko-KR" altLang="en-US" sz="1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모델에서 생성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할 수 있게 학습</a:t>
            </a:r>
            <a:b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</a:b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(OpenPose, ControlNet)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MeshGraphormer 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기반 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Refine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작업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및</a:t>
            </a:r>
            <a:b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</a:b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SwinIR 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기반 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Upsacle 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진행</a:t>
            </a:r>
            <a:endParaRPr lang="en-US" altLang="ko-KR" sz="10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7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6A8B2-A3ED-3BC1-031B-7E3E8EE49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E39F36FA-4C53-EE3B-83FD-C7058E074F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5" r="16546"/>
          <a:stretch/>
        </p:blipFill>
        <p:spPr>
          <a:xfrm>
            <a:off x="0" y="0"/>
            <a:ext cx="6863278" cy="99095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3C2B9FC-5B80-B4C9-3E8C-E25788135EA1}"/>
              </a:ext>
            </a:extLst>
          </p:cNvPr>
          <p:cNvSpPr/>
          <p:nvPr/>
        </p:nvSpPr>
        <p:spPr>
          <a:xfrm>
            <a:off x="171450" y="177438"/>
            <a:ext cx="6515100" cy="95511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203200" dist="38100" dir="2700000" sx="101000" sy="101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E467DD-34DA-46BD-4BE3-BDD1A40E6AAD}"/>
              </a:ext>
            </a:extLst>
          </p:cNvPr>
          <p:cNvSpPr/>
          <p:nvPr/>
        </p:nvSpPr>
        <p:spPr>
          <a:xfrm>
            <a:off x="433238" y="2894031"/>
            <a:ext cx="2173438" cy="322496"/>
          </a:xfrm>
          <a:prstGeom prst="rect">
            <a:avLst/>
          </a:prstGeom>
          <a:solidFill>
            <a:srgbClr val="20A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F21EF-4A17-93CC-2366-B4B3A5488E20}"/>
              </a:ext>
            </a:extLst>
          </p:cNvPr>
          <p:cNvSpPr txBox="1"/>
          <p:nvPr/>
        </p:nvSpPr>
        <p:spPr>
          <a:xfrm>
            <a:off x="355425" y="426669"/>
            <a:ext cx="113325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>
                <a:latin typeface="Stapel Text Bold Italic" panose="020B0704020202090204" pitchFamily="34" charset="0"/>
                <a:cs typeface="Stapel Text Bold Italic" panose="020B0704020202090204" pitchFamily="34" charset="0"/>
              </a:rPr>
              <a:t>PROJECT 3</a:t>
            </a:r>
            <a:endParaRPr lang="ko-KR" altLang="en-US" sz="1463" dirty="0"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C47B625-390F-FD10-C337-B517ED7790D7}"/>
              </a:ext>
            </a:extLst>
          </p:cNvPr>
          <p:cNvCxnSpPr>
            <a:cxnSpLocks/>
          </p:cNvCxnSpPr>
          <p:nvPr/>
        </p:nvCxnSpPr>
        <p:spPr>
          <a:xfrm>
            <a:off x="428160" y="744128"/>
            <a:ext cx="595001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7C215C-DCEF-E3C7-ED09-D89391911B67}"/>
              </a:ext>
            </a:extLst>
          </p:cNvPr>
          <p:cNvSpPr txBox="1"/>
          <p:nvPr/>
        </p:nvSpPr>
        <p:spPr>
          <a:xfrm>
            <a:off x="371891" y="773985"/>
            <a:ext cx="4229043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생성형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AI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를 활용한 데이터셋 생성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AI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모델 학습용 데이터셋을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Diffusion Model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을 활용하여 생성</a:t>
            </a:r>
            <a:endParaRPr lang="ko-KR" altLang="en-US" sz="120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EA6914-22C0-64CE-8592-AA6C6F217C5A}"/>
              </a:ext>
            </a:extLst>
          </p:cNvPr>
          <p:cNvSpPr txBox="1"/>
          <p:nvPr/>
        </p:nvSpPr>
        <p:spPr>
          <a:xfrm>
            <a:off x="355425" y="1499378"/>
            <a:ext cx="3350597" cy="919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담당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연구 논문 제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1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저자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(IPIU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2023)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고사양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GPU (H100, A100)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서버 및 </a:t>
            </a:r>
            <a:r>
              <a:rPr lang="ko-KR" altLang="en-US" sz="1200" dirty="0" err="1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도커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관리</a:t>
            </a:r>
            <a:endParaRPr lang="ko-KR" altLang="en-US" sz="1200" i="1" dirty="0">
              <a:solidFill>
                <a:srgbClr val="20A1F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0D81E6-7A38-D777-5435-F02390E0271B}"/>
              </a:ext>
            </a:extLst>
          </p:cNvPr>
          <p:cNvSpPr/>
          <p:nvPr/>
        </p:nvSpPr>
        <p:spPr>
          <a:xfrm>
            <a:off x="428161" y="3277752"/>
            <a:ext cx="3277862" cy="322496"/>
          </a:xfrm>
          <a:prstGeom prst="rect">
            <a:avLst/>
          </a:prstGeom>
          <a:solidFill>
            <a:srgbClr val="20A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49F2D-141A-AF16-56E7-B2BEDB530E0A}"/>
              </a:ext>
            </a:extLst>
          </p:cNvPr>
          <p:cNvSpPr txBox="1"/>
          <p:nvPr/>
        </p:nvSpPr>
        <p:spPr>
          <a:xfrm>
            <a:off x="355425" y="2531556"/>
            <a:ext cx="3748142" cy="1071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성과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관련 연구 중 최고 점수 달성 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(Accuracy, FID, IS)</a:t>
            </a:r>
            <a:endParaRPr lang="en-US" altLang="ko-KR" sz="12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ts val="5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AI</a:t>
            </a: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이미지만으로 </a:t>
            </a:r>
            <a:r>
              <a:rPr lang="en-US" altLang="ko-KR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AI </a:t>
            </a: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모델 학습을 가능케 함</a:t>
            </a:r>
            <a:endParaRPr lang="en-US" altLang="ko-KR" sz="1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941641-C3A1-BF7F-6149-9F8AE9881B5F}"/>
              </a:ext>
            </a:extLst>
          </p:cNvPr>
          <p:cNvSpPr txBox="1"/>
          <p:nvPr/>
        </p:nvSpPr>
        <p:spPr>
          <a:xfrm>
            <a:off x="2768146" y="1521503"/>
            <a:ext cx="3281668" cy="896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데이터셋 생성 특화 아키텍쳐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HypoNet 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개발</a:t>
            </a:r>
            <a:endParaRPr lang="en-US" altLang="ko-KR" sz="1200" dirty="0">
              <a:solidFill>
                <a:srgbClr val="20A1F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20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6ED00A-45BB-E523-ABBC-F820085872D7}"/>
              </a:ext>
            </a:extLst>
          </p:cNvPr>
          <p:cNvSpPr txBox="1"/>
          <p:nvPr/>
        </p:nvSpPr>
        <p:spPr>
          <a:xfrm>
            <a:off x="3429000" y="6139960"/>
            <a:ext cx="2449710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기술 적용 후 생성 이미지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(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다양성 증가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)</a:t>
            </a:r>
            <a:endParaRPr lang="ko-KR" altLang="en-US" sz="10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9193-F56B-89B5-A41E-4841F5217A2E}"/>
              </a:ext>
            </a:extLst>
          </p:cNvPr>
          <p:cNvSpPr txBox="1"/>
          <p:nvPr/>
        </p:nvSpPr>
        <p:spPr>
          <a:xfrm>
            <a:off x="3403169" y="8976581"/>
            <a:ext cx="1901483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가장 높은 지표 달성 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(</a:t>
            </a: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빨간색</a:t>
            </a:r>
            <a:r>
              <a:rPr lang="en-US" altLang="ko-KR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)</a:t>
            </a:r>
            <a:endParaRPr lang="ko-KR" altLang="en-US" sz="10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BB5E5-7264-384B-B5B6-4BDAE240082E}"/>
              </a:ext>
            </a:extLst>
          </p:cNvPr>
          <p:cNvSpPr txBox="1"/>
          <p:nvPr/>
        </p:nvSpPr>
        <p:spPr>
          <a:xfrm>
            <a:off x="354687" y="8955082"/>
            <a:ext cx="1531188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연구 논문 데모 사이트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2E8628-C6DC-319C-2CBB-657AF81C7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8" r="35997" b="5330"/>
          <a:stretch/>
        </p:blipFill>
        <p:spPr>
          <a:xfrm>
            <a:off x="412289" y="6889781"/>
            <a:ext cx="2928652" cy="2085526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39000"/>
              </a:prst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EF2AE6-E377-DA84-D5AA-AE789E756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43" y="6889781"/>
            <a:ext cx="2920135" cy="2085524"/>
          </a:xfrm>
          <a:prstGeom prst="rect">
            <a:avLst/>
          </a:prstGeom>
          <a:ln w="12700">
            <a:solidFill>
              <a:schemeClr val="bg2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39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3994FE7-0519-912A-0BA6-CBFDF7FE2F51}"/>
              </a:ext>
            </a:extLst>
          </p:cNvPr>
          <p:cNvSpPr txBox="1"/>
          <p:nvPr/>
        </p:nvSpPr>
        <p:spPr>
          <a:xfrm>
            <a:off x="355425" y="6139960"/>
            <a:ext cx="1683474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기술 적용 전 생성 이미지</a:t>
            </a:r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5769C767-5191-5905-2122-D219A3352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51254976">
            <a:extLst>
              <a:ext uri="{FF2B5EF4-FFF2-40B4-BE49-F238E27FC236}">
                <a16:creationId xmlns:a16="http://schemas.microsoft.com/office/drawing/2014/main" id="{F882468D-8C43-213F-C5BA-3B37A7CF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9" y="4048872"/>
            <a:ext cx="2921461" cy="2066177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C9D9A09-58BF-FD1C-C49E-DC5A61879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5695" y="4056176"/>
            <a:ext cx="2920135" cy="2058870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3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932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CEFD1B0-430A-4D70-EBFA-C5B7E52F1B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5" t="6467" r="56473" b="9995"/>
          <a:stretch/>
        </p:blipFill>
        <p:spPr>
          <a:xfrm>
            <a:off x="0" y="1"/>
            <a:ext cx="6858000" cy="990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3CB275-7F93-E4B3-99EA-D4344A8F4C59}"/>
              </a:ext>
            </a:extLst>
          </p:cNvPr>
          <p:cNvSpPr/>
          <p:nvPr/>
        </p:nvSpPr>
        <p:spPr>
          <a:xfrm>
            <a:off x="171450" y="177438"/>
            <a:ext cx="6515100" cy="95511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203200" dist="38100" dir="2700000" sx="101000" sy="101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B1D08-4E1A-0335-CAB4-C4161BE65567}"/>
              </a:ext>
            </a:extLst>
          </p:cNvPr>
          <p:cNvSpPr txBox="1"/>
          <p:nvPr/>
        </p:nvSpPr>
        <p:spPr>
          <a:xfrm>
            <a:off x="355425" y="426669"/>
            <a:ext cx="1133259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>
                <a:latin typeface="Stapel Text Bold Italic" panose="020B0704020202090204" pitchFamily="34" charset="0"/>
                <a:cs typeface="Stapel Text Bold Italic" panose="020B0704020202090204" pitchFamily="34" charset="0"/>
              </a:rPr>
              <a:t>PROJECT 4</a:t>
            </a:r>
            <a:endParaRPr lang="ko-KR" altLang="en-US" sz="1463" dirty="0"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830FE07-2AC6-98F1-2A9A-C6BE098D54EB}"/>
              </a:ext>
            </a:extLst>
          </p:cNvPr>
          <p:cNvCxnSpPr>
            <a:cxnSpLocks/>
          </p:cNvCxnSpPr>
          <p:nvPr/>
        </p:nvCxnSpPr>
        <p:spPr>
          <a:xfrm>
            <a:off x="428160" y="744128"/>
            <a:ext cx="595001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982112-04C0-070E-2A76-1242F0619AB8}"/>
              </a:ext>
            </a:extLst>
          </p:cNvPr>
          <p:cNvSpPr txBox="1"/>
          <p:nvPr/>
        </p:nvSpPr>
        <p:spPr>
          <a:xfrm>
            <a:off x="371891" y="773985"/>
            <a:ext cx="4089581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활선접근경보기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고전압 환경에서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위험시 작업자에게 알람을 울리는 안전 장치</a:t>
            </a:r>
            <a:endParaRPr lang="ko-KR" altLang="en-US" sz="120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654B36-41E2-6898-7D83-1240B6857C81}"/>
              </a:ext>
            </a:extLst>
          </p:cNvPr>
          <p:cNvSpPr txBox="1"/>
          <p:nvPr/>
        </p:nvSpPr>
        <p:spPr>
          <a:xfrm>
            <a:off x="355425" y="1499378"/>
            <a:ext cx="1818126" cy="1196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담당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008CDA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제품 개발 총괄</a:t>
            </a:r>
            <a:endParaRPr lang="en-US" altLang="ko-KR" sz="1200" dirty="0">
              <a:solidFill>
                <a:srgbClr val="008CDA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필요 센서 및 부품 구축</a:t>
            </a:r>
            <a:endParaRPr lang="en-US" altLang="ko-KR" sz="12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20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24CF3F-5BA3-C0C4-724D-B875C02803DE}"/>
              </a:ext>
            </a:extLst>
          </p:cNvPr>
          <p:cNvSpPr/>
          <p:nvPr/>
        </p:nvSpPr>
        <p:spPr>
          <a:xfrm>
            <a:off x="430858" y="2901174"/>
            <a:ext cx="1547127" cy="314865"/>
          </a:xfrm>
          <a:prstGeom prst="rect">
            <a:avLst/>
          </a:prstGeom>
          <a:solidFill>
            <a:srgbClr val="20A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A7EB75-9EBB-471A-DEC1-A6008E516A1A}"/>
              </a:ext>
            </a:extLst>
          </p:cNvPr>
          <p:cNvSpPr/>
          <p:nvPr/>
        </p:nvSpPr>
        <p:spPr>
          <a:xfrm>
            <a:off x="433238" y="2894031"/>
            <a:ext cx="1544747" cy="322496"/>
          </a:xfrm>
          <a:prstGeom prst="rect">
            <a:avLst/>
          </a:prstGeom>
          <a:solidFill>
            <a:srgbClr val="20A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9E32C5-F077-4FE5-0999-EA57C2FDECD9}"/>
              </a:ext>
            </a:extLst>
          </p:cNvPr>
          <p:cNvSpPr txBox="1"/>
          <p:nvPr/>
        </p:nvSpPr>
        <p:spPr>
          <a:xfrm>
            <a:off x="355425" y="2531556"/>
            <a:ext cx="1665841" cy="684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성과</a:t>
            </a:r>
            <a:endParaRPr lang="en-US" altLang="ko-KR" sz="13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연 매출 </a:t>
            </a:r>
            <a:r>
              <a:rPr lang="en-US" altLang="ko-KR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2</a:t>
            </a: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억원 달성</a:t>
            </a:r>
            <a:endParaRPr lang="ko-KR" altLang="en-US" sz="1400" i="1" dirty="0">
              <a:solidFill>
                <a:srgbClr val="008CDA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7E1DA2-08A3-1579-FC89-0AA05B7EC2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00"/>
          <a:stretch/>
        </p:blipFill>
        <p:spPr>
          <a:xfrm>
            <a:off x="3411210" y="6789448"/>
            <a:ext cx="2970535" cy="207235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390523-32A2-33C6-27F5-ABFA7F643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1" y="6789448"/>
            <a:ext cx="2907468" cy="2072354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4E8D9F-CF0A-F237-493A-C01AD40274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26" r="23704"/>
          <a:stretch/>
        </p:blipFill>
        <p:spPr>
          <a:xfrm>
            <a:off x="428159" y="3728358"/>
            <a:ext cx="2896913" cy="204532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299ED1-490C-D732-29B1-0A0C6852F385}"/>
              </a:ext>
            </a:extLst>
          </p:cNvPr>
          <p:cNvSpPr txBox="1"/>
          <p:nvPr/>
        </p:nvSpPr>
        <p:spPr>
          <a:xfrm>
            <a:off x="2768146" y="1523644"/>
            <a:ext cx="2507418" cy="1173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각 동작 전압 별 </a:t>
            </a:r>
            <a:r>
              <a:rPr lang="en-US" altLang="ko-KR" sz="1200" dirty="0">
                <a:solidFill>
                  <a:srgbClr val="008CDA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14</a:t>
            </a:r>
            <a:r>
              <a:rPr lang="ko-KR" altLang="en-US" sz="1200" dirty="0">
                <a:solidFill>
                  <a:srgbClr val="008CDA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개의 버전 제작</a:t>
            </a:r>
            <a:endParaRPr lang="en-US" altLang="ko-KR" sz="1200" dirty="0">
              <a:solidFill>
                <a:srgbClr val="008CDA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제품 패키징 및 홍보 팜플렛 제작</a:t>
            </a:r>
            <a:endParaRPr lang="en-US" altLang="ko-KR" sz="1200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ko-KR" altLang="en-US" sz="1200" i="1" dirty="0">
              <a:latin typeface="나눔스퀘어 네오 Light" panose="00000400000000000000" pitchFamily="2" charset="-127"/>
              <a:ea typeface="나눔스퀘어 네오 Light" panose="000004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415E6-E678-5789-B461-BE7496DAC20E}"/>
              </a:ext>
            </a:extLst>
          </p:cNvPr>
          <p:cNvSpPr txBox="1"/>
          <p:nvPr/>
        </p:nvSpPr>
        <p:spPr>
          <a:xfrm>
            <a:off x="355425" y="5807587"/>
            <a:ext cx="1500732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프로토타입 제작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1411BD-6F5C-28F2-46BB-AB4DCC3D3CC0}"/>
              </a:ext>
            </a:extLst>
          </p:cNvPr>
          <p:cNvSpPr txBox="1"/>
          <p:nvPr/>
        </p:nvSpPr>
        <p:spPr>
          <a:xfrm>
            <a:off x="3403907" y="8910248"/>
            <a:ext cx="1013419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제품 패키징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DE294A-446C-B593-CAC2-E2031B4534A6}"/>
              </a:ext>
            </a:extLst>
          </p:cNvPr>
          <p:cNvSpPr txBox="1"/>
          <p:nvPr/>
        </p:nvSpPr>
        <p:spPr>
          <a:xfrm>
            <a:off x="355425" y="8888749"/>
            <a:ext cx="708848" cy="30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▲ 팜플렛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428D660-C67A-A86E-EA09-336B3D7238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705" r="10687"/>
          <a:stretch/>
        </p:blipFill>
        <p:spPr>
          <a:xfrm>
            <a:off x="3411210" y="3728358"/>
            <a:ext cx="2907468" cy="2045326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76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E3BDC-C3EA-9B15-848A-4D3E9E2D3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413E88C5-78A4-609B-340E-1F671B6788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82" r="19487"/>
          <a:stretch/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24733D-B365-7EF8-330D-2EFC43BC98A4}"/>
              </a:ext>
            </a:extLst>
          </p:cNvPr>
          <p:cNvSpPr/>
          <p:nvPr/>
        </p:nvSpPr>
        <p:spPr>
          <a:xfrm>
            <a:off x="175658" y="171269"/>
            <a:ext cx="6515100" cy="95511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203200" dist="38100" dir="2700000" sx="101000" sy="101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D5FD6-6E66-0044-3118-19823C8F905F}"/>
              </a:ext>
            </a:extLst>
          </p:cNvPr>
          <p:cNvSpPr txBox="1"/>
          <p:nvPr/>
        </p:nvSpPr>
        <p:spPr>
          <a:xfrm>
            <a:off x="355425" y="426669"/>
            <a:ext cx="171854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>
                <a:latin typeface="Stapel Text Bold Italic" panose="020B0704020202090204" pitchFamily="34" charset="0"/>
                <a:cs typeface="Stapel Text Bold Italic" panose="020B0704020202090204" pitchFamily="34" charset="0"/>
              </a:rPr>
              <a:t>OTHER PROJECTS</a:t>
            </a:r>
            <a:endParaRPr lang="ko-KR" altLang="en-US" sz="1463" dirty="0"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A7A7C91-02FD-2700-B109-31595BBE0EB1}"/>
              </a:ext>
            </a:extLst>
          </p:cNvPr>
          <p:cNvCxnSpPr>
            <a:cxnSpLocks/>
          </p:cNvCxnSpPr>
          <p:nvPr/>
        </p:nvCxnSpPr>
        <p:spPr>
          <a:xfrm>
            <a:off x="428160" y="744128"/>
            <a:ext cx="595001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E1DAD8-B7B0-C2A5-F9BC-E9B4B26455BA}"/>
              </a:ext>
            </a:extLst>
          </p:cNvPr>
          <p:cNvSpPr txBox="1"/>
          <p:nvPr/>
        </p:nvSpPr>
        <p:spPr>
          <a:xfrm>
            <a:off x="371891" y="3582950"/>
            <a:ext cx="2683748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2.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티니핑 생성기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Diffusion Model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파인튜닝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(LoRA)</a:t>
            </a:r>
            <a:endParaRPr lang="ko-KR" altLang="en-US" sz="1200" i="1" dirty="0">
              <a:solidFill>
                <a:srgbClr val="20A1F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B04F4-5523-61A3-87EE-248F0D2D5BCB}"/>
              </a:ext>
            </a:extLst>
          </p:cNvPr>
          <p:cNvSpPr txBox="1"/>
          <p:nvPr/>
        </p:nvSpPr>
        <p:spPr>
          <a:xfrm>
            <a:off x="569835" y="6531706"/>
            <a:ext cx="5936454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3.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챗 지원이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tapel Text Bold" panose="020B0704020202020204" pitchFamily="34" charset="0"/>
              </a:rPr>
              <a:t>맞춤 정책 찾기 챗봇 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Stapel Text Bold" panose="020B07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RAG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성별 분류 모델 학습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Flask / Vue</a:t>
            </a:r>
            <a:endParaRPr lang="ko-KR" altLang="en-US" sz="1200" i="1" dirty="0">
              <a:solidFill>
                <a:srgbClr val="20A1F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pic>
        <p:nvPicPr>
          <p:cNvPr id="12" name="그림 11" descr="만화 영화, 애니메이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3862AD24-A60D-0375-265E-5FDDE03E5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0" y="4354705"/>
            <a:ext cx="792000" cy="792000"/>
          </a:xfrm>
          <a:prstGeom prst="rect">
            <a:avLst/>
          </a:prstGeom>
        </p:spPr>
      </p:pic>
      <p:pic>
        <p:nvPicPr>
          <p:cNvPr id="14" name="그림 13" descr="만화 영화, 장난감, 애니메이션, 클립아트이(가) 표시된 사진&#10;&#10;자동 생성된 설명">
            <a:extLst>
              <a:ext uri="{FF2B5EF4-FFF2-40B4-BE49-F238E27FC236}">
                <a16:creationId xmlns:a16="http://schemas.microsoft.com/office/drawing/2014/main" id="{750545B6-331D-A747-B639-4A81314B9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45" y="5167491"/>
            <a:ext cx="792000" cy="792000"/>
          </a:xfrm>
          <a:prstGeom prst="rect">
            <a:avLst/>
          </a:prstGeom>
        </p:spPr>
      </p:pic>
      <p:pic>
        <p:nvPicPr>
          <p:cNvPr id="16" name="그림 15" descr="장난감, 애니메이션, 만화 영화이(가) 표시된 사진&#10;&#10;자동 생성된 설명">
            <a:extLst>
              <a:ext uri="{FF2B5EF4-FFF2-40B4-BE49-F238E27FC236}">
                <a16:creationId xmlns:a16="http://schemas.microsoft.com/office/drawing/2014/main" id="{31BC4307-8EA7-2A16-CBEA-F17B40607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548" y="4354707"/>
            <a:ext cx="792000" cy="792000"/>
          </a:xfrm>
          <a:prstGeom prst="rect">
            <a:avLst/>
          </a:prstGeom>
        </p:spPr>
      </p:pic>
      <p:pic>
        <p:nvPicPr>
          <p:cNvPr id="18" name="그림 17" descr="장난감, 동물 피규어, 유아 완구, 스마일리이(가) 표시된 사진&#10;&#10;자동 생성된 설명">
            <a:extLst>
              <a:ext uri="{FF2B5EF4-FFF2-40B4-BE49-F238E27FC236}">
                <a16:creationId xmlns:a16="http://schemas.microsoft.com/office/drawing/2014/main" id="{049EF016-3B2D-11C4-A1F9-3512BACA9F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2" y="5167510"/>
            <a:ext cx="792000" cy="792000"/>
          </a:xfrm>
          <a:prstGeom prst="rect">
            <a:avLst/>
          </a:prstGeom>
        </p:spPr>
      </p:pic>
      <p:pic>
        <p:nvPicPr>
          <p:cNvPr id="22" name="그림 21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07542408-D263-2FD2-96D0-8812360435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64" y="5167507"/>
            <a:ext cx="792000" cy="792000"/>
          </a:xfrm>
          <a:prstGeom prst="rect">
            <a:avLst/>
          </a:prstGeom>
        </p:spPr>
      </p:pic>
      <p:pic>
        <p:nvPicPr>
          <p:cNvPr id="27" name="그림 26" descr="장난감, 피규어, 애니메이션, 동물 피규어이(가) 표시된 사진&#10;&#10;자동 생성된 설명">
            <a:extLst>
              <a:ext uri="{FF2B5EF4-FFF2-40B4-BE49-F238E27FC236}">
                <a16:creationId xmlns:a16="http://schemas.microsoft.com/office/drawing/2014/main" id="{91ED6650-92C1-30E0-E28B-E38156AF4C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64" y="5980294"/>
            <a:ext cx="792000" cy="792000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1" name="그림 30" descr="장난감, 만화 영화, 피규어, 애니메이션이(가) 표시된 사진&#10;&#10;자동 생성된 설명">
            <a:extLst>
              <a:ext uri="{FF2B5EF4-FFF2-40B4-BE49-F238E27FC236}">
                <a16:creationId xmlns:a16="http://schemas.microsoft.com/office/drawing/2014/main" id="{65E66490-3456-2EC5-6FF0-F99048FF36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41" y="5980295"/>
            <a:ext cx="792000" cy="792000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5" name="그림 34" descr="생일 케이크, 만화 영화, 장난감, 유아 완구이(가) 표시된 사진&#10;&#10;자동 생성된 설명">
            <a:extLst>
              <a:ext uri="{FF2B5EF4-FFF2-40B4-BE49-F238E27FC236}">
                <a16:creationId xmlns:a16="http://schemas.microsoft.com/office/drawing/2014/main" id="{A624A341-F4CB-4F49-6140-C490A514E1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21" y="5980294"/>
            <a:ext cx="792000" cy="792000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0" name="그림 39" descr="만화 영화, 장난감, 클립아트이(가) 표시된 사진&#10;&#10;자동 생성된 설명">
            <a:extLst>
              <a:ext uri="{FF2B5EF4-FFF2-40B4-BE49-F238E27FC236}">
                <a16:creationId xmlns:a16="http://schemas.microsoft.com/office/drawing/2014/main" id="{5194BB14-5773-7B77-2073-FC0BBB075B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21" y="4354117"/>
            <a:ext cx="792000" cy="792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CCA2BB7-67CD-CAC8-ED05-7E2C00361A88}"/>
              </a:ext>
            </a:extLst>
          </p:cNvPr>
          <p:cNvSpPr txBox="1"/>
          <p:nvPr/>
        </p:nvSpPr>
        <p:spPr>
          <a:xfrm>
            <a:off x="1413227" y="862980"/>
            <a:ext cx="5093061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1.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건국대학교 마스코트 </a:t>
            </a: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KU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생성기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Diffusion Model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파인튜닝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(Dream Booth)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/ Gradio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를 활용하여 배포</a:t>
            </a:r>
            <a:endParaRPr lang="ko-KR" altLang="en-US" sz="1200" i="1" dirty="0">
              <a:solidFill>
                <a:srgbClr val="20A1F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B6A3A26-D3C2-1137-CE34-E49AAA3A6D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6" y="1654637"/>
            <a:ext cx="812804" cy="81280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B475CEE-E4D0-919F-D17A-E3A3888C2E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90" y="3280221"/>
            <a:ext cx="812803" cy="812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2EF8AD2-DBBB-90E2-029A-C2C9BDD406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5" y="3280228"/>
            <a:ext cx="812803" cy="812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57A7E87-4BF7-B4C0-1E8D-ADDB3AEEA98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4" y="2467437"/>
            <a:ext cx="812803" cy="81280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478C985-79B6-C3DB-62E5-FC55D8C3E8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91" y="2467435"/>
            <a:ext cx="812802" cy="81280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C02B459-588D-0D0E-7580-FC69C6745E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390" y="1654636"/>
            <a:ext cx="812803" cy="81280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0B7B842-5D0B-4767-93F2-C459279AA8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3" y="3280229"/>
            <a:ext cx="812803" cy="8128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BAB54548-BE95-6212-B5C7-3A2ABB16DCF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96" y="2467439"/>
            <a:ext cx="812803" cy="812803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829E495-5B34-470A-2D06-17A0BCDF8E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4" y="1654640"/>
            <a:ext cx="812802" cy="812802"/>
          </a:xfrm>
          <a:prstGeom prst="rect">
            <a:avLst/>
          </a:prstGeom>
        </p:spPr>
      </p:pic>
      <p:pic>
        <p:nvPicPr>
          <p:cNvPr id="52" name="그림 51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6EDC77EC-2A7E-F994-8177-66D2AB6E38B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0" y="7269160"/>
            <a:ext cx="2354818" cy="23749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99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4D6A29FC-5D34-F866-68AD-B8620472D1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82" r="19487"/>
          <a:stretch/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3CB275-7F93-E4B3-99EA-D4344A8F4C59}"/>
              </a:ext>
            </a:extLst>
          </p:cNvPr>
          <p:cNvSpPr/>
          <p:nvPr/>
        </p:nvSpPr>
        <p:spPr>
          <a:xfrm>
            <a:off x="171450" y="177438"/>
            <a:ext cx="6515100" cy="95511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203200" dist="38100" dir="2700000" sx="101000" sy="101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9B1D08-4E1A-0335-CAB4-C4161BE65567}"/>
              </a:ext>
            </a:extLst>
          </p:cNvPr>
          <p:cNvSpPr txBox="1"/>
          <p:nvPr/>
        </p:nvSpPr>
        <p:spPr>
          <a:xfrm>
            <a:off x="355425" y="426669"/>
            <a:ext cx="171854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>
                <a:latin typeface="Stapel Text Bold Italic" panose="020B0704020202090204" pitchFamily="34" charset="0"/>
                <a:cs typeface="Stapel Text Bold Italic" panose="020B0704020202090204" pitchFamily="34" charset="0"/>
              </a:rPr>
              <a:t>OTHER PROJECTS</a:t>
            </a:r>
            <a:endParaRPr lang="ko-KR" altLang="en-US" sz="1463" dirty="0"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830FE07-2AC6-98F1-2A9A-C6BE098D54EB}"/>
              </a:ext>
            </a:extLst>
          </p:cNvPr>
          <p:cNvCxnSpPr>
            <a:cxnSpLocks/>
          </p:cNvCxnSpPr>
          <p:nvPr/>
        </p:nvCxnSpPr>
        <p:spPr>
          <a:xfrm>
            <a:off x="428160" y="744128"/>
            <a:ext cx="595001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4982112-04C0-070E-2A76-1242F0619AB8}"/>
              </a:ext>
            </a:extLst>
          </p:cNvPr>
          <p:cNvSpPr txBox="1"/>
          <p:nvPr/>
        </p:nvSpPr>
        <p:spPr>
          <a:xfrm>
            <a:off x="371891" y="6596525"/>
            <a:ext cx="3967753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6.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드럼 매니아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GTEC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EXPO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금상</a:t>
            </a:r>
            <a:r>
              <a:rPr lang="en-US" altLang="ko-KR" sz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</a:t>
            </a:r>
            <a:r>
              <a:rPr lang="ko-KR" altLang="en-US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온라인 커뮤니티 누적 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조회수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7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만회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+</a:t>
            </a:r>
            <a:endParaRPr lang="ko-KR" altLang="en-US" sz="1200" i="1" dirty="0">
              <a:solidFill>
                <a:srgbClr val="20A1F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4EEE17-DF89-7574-D1C6-B2A615895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0" y="7352949"/>
            <a:ext cx="2855607" cy="2141705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A5EF29-10E8-44BC-DE0F-BB83ECE8BBAC}"/>
              </a:ext>
            </a:extLst>
          </p:cNvPr>
          <p:cNvSpPr txBox="1"/>
          <p:nvPr/>
        </p:nvSpPr>
        <p:spPr>
          <a:xfrm>
            <a:off x="371891" y="910873"/>
            <a:ext cx="3640740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4.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왓 해픈드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tapel Text Bold" panose="020B0704020202020204" pitchFamily="34" charset="0"/>
              </a:rPr>
              <a:t>태어난 날의 뉴스 기반 운세 제공 서비스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RAG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크롤링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Stramlit / PostgreSQL</a:t>
            </a:r>
            <a:endParaRPr lang="ko-KR" altLang="en-US" sz="1200" i="1" dirty="0">
              <a:solidFill>
                <a:srgbClr val="20A1F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9C529E-A5F8-8501-2E07-17A760E4B9CF}"/>
              </a:ext>
            </a:extLst>
          </p:cNvPr>
          <p:cNvSpPr txBox="1"/>
          <p:nvPr/>
        </p:nvSpPr>
        <p:spPr>
          <a:xfrm>
            <a:off x="3567669" y="3756271"/>
            <a:ext cx="2943433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5.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체리 피커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  <a:cs typeface="Stapel Text Bold" panose="020B0704020202020204" pitchFamily="34" charset="0"/>
              </a:rPr>
              <a:t>배달 어플들의 가격비교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Stapel Text Bold" panose="020B0704020202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SSAFY 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아이디어톤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1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위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I2T 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한국어 인식</a:t>
            </a:r>
            <a:endParaRPr lang="ko-KR" altLang="en-US" sz="1200" i="1" dirty="0">
              <a:solidFill>
                <a:srgbClr val="20A1F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0D55D4F-A149-3FD9-8B54-467BA65D8B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"/>
          <a:stretch/>
        </p:blipFill>
        <p:spPr>
          <a:xfrm>
            <a:off x="3753160" y="4530918"/>
            <a:ext cx="2655966" cy="2303086"/>
          </a:xfrm>
          <a:prstGeom prst="rect">
            <a:avLst/>
          </a:prstGeom>
          <a:effectLst>
            <a:outerShdw blurRad="50800" dist="38100" dir="54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0" name="그림 9" descr="텍스트, 스크린샷, 웹사이트, 디자인이(가) 표시된 사진&#10;&#10;자동 생성된 설명">
            <a:extLst>
              <a:ext uri="{FF2B5EF4-FFF2-40B4-BE49-F238E27FC236}">
                <a16:creationId xmlns:a16="http://schemas.microsoft.com/office/drawing/2014/main" id="{26CC7C73-C0D4-4FE1-6ADE-C60BBDAC5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169"/>
          <a:stretch/>
        </p:blipFill>
        <p:spPr>
          <a:xfrm>
            <a:off x="371891" y="1711646"/>
            <a:ext cx="1901029" cy="19533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 descr="텍스트, 스크린샷, 웹사이트, 디자인이(가) 표시된 사진&#10;&#10;자동 생성된 설명">
            <a:extLst>
              <a:ext uri="{FF2B5EF4-FFF2-40B4-BE49-F238E27FC236}">
                <a16:creationId xmlns:a16="http://schemas.microsoft.com/office/drawing/2014/main" id="{74BCE1EB-8FAA-294A-A26A-1DC123CEFA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1"/>
          <a:stretch/>
        </p:blipFill>
        <p:spPr>
          <a:xfrm>
            <a:off x="2325897" y="1709376"/>
            <a:ext cx="2307664" cy="19533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49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C105A-968E-2BB6-9D89-A0558D2DF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>
            <a:extLst>
              <a:ext uri="{FF2B5EF4-FFF2-40B4-BE49-F238E27FC236}">
                <a16:creationId xmlns:a16="http://schemas.microsoft.com/office/drawing/2014/main" id="{4E80B5AE-1B81-7D59-0030-37A7A1AC5C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82" r="19487"/>
          <a:stretch/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D1EBA51-44CC-F1C5-CA04-A219121678A0}"/>
              </a:ext>
            </a:extLst>
          </p:cNvPr>
          <p:cNvSpPr/>
          <p:nvPr/>
        </p:nvSpPr>
        <p:spPr>
          <a:xfrm>
            <a:off x="171450" y="177438"/>
            <a:ext cx="6515100" cy="955112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203200" dist="38100" dir="2700000" sx="101000" sy="101000" algn="t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E059D-205F-C6BD-5FE8-48C70B962BB1}"/>
              </a:ext>
            </a:extLst>
          </p:cNvPr>
          <p:cNvSpPr txBox="1"/>
          <p:nvPr/>
        </p:nvSpPr>
        <p:spPr>
          <a:xfrm>
            <a:off x="355425" y="426669"/>
            <a:ext cx="171854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dirty="0">
                <a:latin typeface="Stapel Text Bold Italic" panose="020B0704020202090204" pitchFamily="34" charset="0"/>
                <a:cs typeface="Stapel Text Bold Italic" panose="020B0704020202090204" pitchFamily="34" charset="0"/>
              </a:rPr>
              <a:t>OTHER</a:t>
            </a:r>
            <a:r>
              <a:rPr lang="en-US" altLang="ko-KR" sz="1463" dirty="0">
                <a:latin typeface="Stapel Text Medium Italic" panose="020B0604020202090204" pitchFamily="34" charset="0"/>
                <a:cs typeface="Stapel Text Medium Italic" panose="020B0604020202090204" pitchFamily="34" charset="0"/>
              </a:rPr>
              <a:t> </a:t>
            </a:r>
            <a:r>
              <a:rPr lang="en-US" altLang="ko-KR" sz="1463" dirty="0">
                <a:latin typeface="Stapel Text Bold Italic" panose="020B0704020202090204" pitchFamily="34" charset="0"/>
                <a:cs typeface="Stapel Text Bold Italic" panose="020B0704020202090204" pitchFamily="34" charset="0"/>
              </a:rPr>
              <a:t>PROJECTS</a:t>
            </a:r>
            <a:endParaRPr lang="ko-KR" altLang="en-US" sz="1463" dirty="0">
              <a:latin typeface="Stapel Text Bold Italic" panose="020B0704020202090204" pitchFamily="34" charset="0"/>
              <a:cs typeface="Stapel Text Bold Italic" panose="020B0704020202090204" pitchFamily="34" charset="0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EDDEB0E-8AAE-ECD4-BD90-BE81F24FF4A0}"/>
              </a:ext>
            </a:extLst>
          </p:cNvPr>
          <p:cNvCxnSpPr>
            <a:cxnSpLocks/>
          </p:cNvCxnSpPr>
          <p:nvPr/>
        </p:nvCxnSpPr>
        <p:spPr>
          <a:xfrm>
            <a:off x="428160" y="744128"/>
            <a:ext cx="5950018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8463AD-3E8D-3972-F4B9-F9133E436BE3}"/>
              </a:ext>
            </a:extLst>
          </p:cNvPr>
          <p:cNvSpPr txBox="1"/>
          <p:nvPr/>
        </p:nvSpPr>
        <p:spPr>
          <a:xfrm>
            <a:off x="371891" y="921566"/>
            <a:ext cx="3331361" cy="712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7. </a:t>
            </a:r>
            <a:r>
              <a:rPr lang="ko-KR" altLang="en-US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리눅스 사운드 출력 장치 컨트롤러</a:t>
            </a:r>
            <a:endParaRPr lang="en-US" altLang="ko-KR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Python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 /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PPA 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배포 중</a:t>
            </a:r>
            <a:endParaRPr lang="ko-KR" altLang="en-US" sz="1200" i="1" dirty="0">
              <a:solidFill>
                <a:srgbClr val="20A1F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C6CF47-6840-F09F-25F2-F88156DF0C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51" t="29823" r="37929" b="36449"/>
          <a:stretch/>
        </p:blipFill>
        <p:spPr>
          <a:xfrm>
            <a:off x="427340" y="1794440"/>
            <a:ext cx="3001659" cy="21393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B01E8C-4CB7-FAB9-4101-07C9C3E88F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3" t="24072" r="31057" b="24551"/>
          <a:stretch/>
        </p:blipFill>
        <p:spPr>
          <a:xfrm>
            <a:off x="3459925" y="4962469"/>
            <a:ext cx="2918253" cy="2049558"/>
          </a:xfrm>
          <a:prstGeom prst="rect">
            <a:avLst/>
          </a:prstGeom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86E58E-A66C-A810-098B-28279DBE29D7}"/>
              </a:ext>
            </a:extLst>
          </p:cNvPr>
          <p:cNvSpPr txBox="1"/>
          <p:nvPr/>
        </p:nvSpPr>
        <p:spPr>
          <a:xfrm>
            <a:off x="2664823" y="4168958"/>
            <a:ext cx="3802341" cy="712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8. YB Instance Segmentation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국가 연구 과제 수주</a:t>
            </a:r>
            <a:r>
              <a:rPr lang="ko-KR" altLang="en-US" sz="1200" i="1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 </a:t>
            </a:r>
            <a:r>
              <a:rPr lang="en-US" altLang="ko-KR" sz="1200" dirty="0">
                <a:latin typeface="나눔스퀘어 네오 Light" panose="00000400000000000000" pitchFamily="2" charset="-127"/>
                <a:ea typeface="나눔스퀘어 네오 Light" panose="00000400000000000000" pitchFamily="2" charset="-127"/>
                <a:cs typeface="Stapel Text Bold" panose="020B0704020202020204" pitchFamily="34" charset="0"/>
              </a:rPr>
              <a:t>/ 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임베디드 </a:t>
            </a:r>
            <a:r>
              <a:rPr lang="en-US" altLang="ko-KR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AI </a:t>
            </a:r>
            <a:r>
              <a:rPr lang="ko-KR" altLang="en-US" sz="1200" dirty="0">
                <a:solidFill>
                  <a:srgbClr val="20A1F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Stapel Text Bold" panose="020B0704020202020204" pitchFamily="34" charset="0"/>
              </a:rPr>
              <a:t>최적화</a:t>
            </a:r>
            <a:endParaRPr lang="ko-KR" altLang="en-US" sz="1200" i="1" dirty="0">
              <a:solidFill>
                <a:srgbClr val="20A1F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Stapel Text Bold" panose="020B07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3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3784</TotalTime>
  <Words>673</Words>
  <Application>Microsoft Office PowerPoint</Application>
  <PresentationFormat>A4 용지(210x297mm)</PresentationFormat>
  <Paragraphs>151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5" baseType="lpstr">
      <vt:lpstr>Stapel Text Bold Italic</vt:lpstr>
      <vt:lpstr>HSDuggobi</vt:lpstr>
      <vt:lpstr>나눔손글씨 펜</vt:lpstr>
      <vt:lpstr>Aptos</vt:lpstr>
      <vt:lpstr>나눔스퀘어 네오 Bold</vt:lpstr>
      <vt:lpstr>Stapel Text Medium Italic</vt:lpstr>
      <vt:lpstr>Arial</vt:lpstr>
      <vt:lpstr>나눔스퀘어 네오 Heavy</vt:lpstr>
      <vt:lpstr>나눔스퀘어 네오 Regular</vt:lpstr>
      <vt:lpstr>Stapel Text Bold</vt:lpstr>
      <vt:lpstr>Stapel Text Light</vt:lpstr>
      <vt:lpstr>Aptos Display</vt:lpstr>
      <vt:lpstr>나눔스퀘어 네오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태영 유</dc:creator>
  <cp:lastModifiedBy>태영 유</cp:lastModifiedBy>
  <cp:revision>82</cp:revision>
  <dcterms:created xsi:type="dcterms:W3CDTF">2024-05-31T04:06:34Z</dcterms:created>
  <dcterms:modified xsi:type="dcterms:W3CDTF">2025-03-16T12:37:22Z</dcterms:modified>
</cp:coreProperties>
</file>